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13" r:id="rId2"/>
    <p:sldId id="566" r:id="rId3"/>
    <p:sldId id="546" r:id="rId4"/>
    <p:sldId id="549" r:id="rId5"/>
    <p:sldId id="560" r:id="rId6"/>
    <p:sldId id="561" r:id="rId7"/>
    <p:sldId id="510" r:id="rId8"/>
    <p:sldId id="565" r:id="rId9"/>
    <p:sldId id="5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67103" autoAdjust="0"/>
  </p:normalViewPr>
  <p:slideViewPr>
    <p:cSldViewPr snapToGrid="0">
      <p:cViewPr varScale="1">
        <p:scale>
          <a:sx n="71" d="100"/>
          <a:sy n="71" d="100"/>
        </p:scale>
        <p:origin x="207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E66E-C8E0-4290-9AF4-354FBFDB06E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BCDC-A83E-425C-9681-312A290B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82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CC808-2F9F-42C0-A43C-AA84EED241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5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Rationale to our study: </a:t>
            </a:r>
            <a:r>
              <a:rPr lang="en-US" sz="1200" dirty="0"/>
              <a:t>The widespread occurrence of </a:t>
            </a:r>
            <a:r>
              <a:rPr lang="en-US" sz="1200" b="1" dirty="0"/>
              <a:t>fungicide-resistant </a:t>
            </a:r>
            <a:r>
              <a:rPr lang="en-US" sz="1200" dirty="0"/>
              <a:t>isolates causing large patch indicates that synthetic fungicides should be applied judiciously and the </a:t>
            </a:r>
            <a:r>
              <a:rPr lang="en-US" sz="1200" b="1" dirty="0"/>
              <a:t>incorporation of bio-fungicides in the spray program </a:t>
            </a:r>
            <a:r>
              <a:rPr lang="en-US" sz="1200" dirty="0"/>
              <a:t>could curtail the excess load of chemicals.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First, three </a:t>
            </a:r>
            <a:r>
              <a:rPr lang="en-US" i="0" dirty="0" err="1"/>
              <a:t>biofungicides</a:t>
            </a:r>
            <a:r>
              <a:rPr lang="en-US" i="0" dirty="0"/>
              <a:t> and seven synthetic fungicides were tested stand-alone in vitro (petri plate)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Then, 10 different combinations of two bio- (B. subtilis QST713 and R. </a:t>
            </a:r>
            <a:r>
              <a:rPr lang="en-US" i="0" dirty="0" err="1"/>
              <a:t>sachalinensis</a:t>
            </a:r>
            <a:r>
              <a:rPr lang="en-US" i="0" dirty="0"/>
              <a:t> </a:t>
            </a:r>
            <a:r>
              <a:rPr lang="en-US" i="0" dirty="0" err="1"/>
              <a:t>extr</a:t>
            </a:r>
            <a:r>
              <a:rPr lang="en-US" i="0" dirty="0"/>
              <a:t>) and seven synthetic fungicides at different label rates were tested in vitro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Then, the best 2 products from in vitro trials were tested across s</a:t>
            </a:r>
            <a:r>
              <a:rPr lang="en-US" sz="1200" dirty="0"/>
              <a:t>even spray programs in the field</a:t>
            </a:r>
            <a:endParaRPr lang="en-US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err="1"/>
              <a:t>Reynoutria</a:t>
            </a:r>
            <a:r>
              <a:rPr lang="en-US" sz="1200" i="1" dirty="0"/>
              <a:t> </a:t>
            </a:r>
            <a:r>
              <a:rPr lang="en-US" sz="1200" i="1" dirty="0" err="1"/>
              <a:t>sachalinensis</a:t>
            </a:r>
            <a:r>
              <a:rPr lang="en-US" sz="1200" i="1" dirty="0"/>
              <a:t>: herbaceous perennial plant</a:t>
            </a:r>
            <a:r>
              <a:rPr lang="en-US" i="1" dirty="0"/>
              <a:t>; It's </a:t>
            </a:r>
            <a:r>
              <a:rPr lang="en-US" b="1" dirty="0"/>
              <a:t>extract elicits SA-dependent defense responses against several fungal pathogens including </a:t>
            </a:r>
            <a:r>
              <a:rPr lang="en-US" b="1" dirty="0" err="1"/>
              <a:t>Clarireedia</a:t>
            </a:r>
            <a:r>
              <a:rPr lang="en-US" b="1" dirty="0"/>
              <a:t> spp. 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cs typeface="Calibri"/>
              </a:rPr>
              <a:t>DMI: propiconazole; </a:t>
            </a:r>
            <a:r>
              <a:rPr lang="en-US" b="1" dirty="0" err="1">
                <a:cs typeface="Calibri"/>
              </a:rPr>
              <a:t>QoI</a:t>
            </a:r>
            <a:r>
              <a:rPr lang="en-US" b="1" dirty="0">
                <a:cs typeface="Calibri"/>
              </a:rPr>
              <a:t>: Azoxystrobin; phenylpyrrole (PP): Fludioxonil; SDHI:  </a:t>
            </a:r>
            <a:r>
              <a:rPr lang="en-US" b="1" dirty="0" err="1">
                <a:cs typeface="Calibri"/>
              </a:rPr>
              <a:t>Fluxapyraoxad</a:t>
            </a:r>
            <a:r>
              <a:rPr lang="en-US" b="1" dirty="0">
                <a:cs typeface="Calibri"/>
              </a:rPr>
              <a:t>, penthiopyrad, </a:t>
            </a:r>
            <a:r>
              <a:rPr lang="en-US" b="1" dirty="0" err="1">
                <a:cs typeface="Calibri"/>
              </a:rPr>
              <a:t>boscalid</a:t>
            </a:r>
            <a:endParaRPr lang="en-US" b="1" dirty="0">
              <a:cs typeface="Calibri"/>
            </a:endParaRPr>
          </a:p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CC808-2F9F-42C0-A43C-AA84EED241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Fludioxonil, B. subtilis QST713, </a:t>
            </a:r>
            <a:r>
              <a:rPr lang="en-US" dirty="0" err="1"/>
              <a:t>Flucapyroxad</a:t>
            </a:r>
            <a:r>
              <a:rPr lang="en-US" dirty="0"/>
              <a:t>, and Penthiopyrad were found efficient; however, they were not widely used in turf being expensive, and issues with patent from the manufacturer (Fig. Panel A)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Therefore, propiconazole, which has been out of the patent and was found very efficacious in previous studies, was used in the combination assay along with two other bio-fungicides (Fig. Panel B)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combination of 75% B. subtilis + 25% propiconazole which used the least amount of synthetic and higher amount of bio-fungicide was further tested in the growth chamber and field experiments.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CC808-2F9F-42C0-A43C-AA84EED241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Seven spray programs were tested at UGA Griffin campus against RLP on El Toro in the field (during 2 seasons) and in growth chambers (2 experiments)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9BCDC-A83E-425C-9681-312A290B36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9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/>
              <a:t>Growth chamber experiment showed T6 and T7 as the most effective fungicide spray programs, while T4 performed the best in the field experiments.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/>
              <a:t>Therefore, spray programs comprising </a:t>
            </a:r>
            <a:r>
              <a:rPr lang="en-US" sz="1200" b="1" i="0" dirty="0"/>
              <a:t>a tank mix of </a:t>
            </a:r>
            <a:r>
              <a:rPr lang="en-US" sz="1200" b="1" i="1" dirty="0"/>
              <a:t>B. subtilis</a:t>
            </a:r>
            <a:r>
              <a:rPr lang="en-US" sz="1200" b="1" i="0" dirty="0"/>
              <a:t> </a:t>
            </a:r>
            <a:r>
              <a:rPr lang="en-US" sz="1200" b="1" dirty="0"/>
              <a:t>QST713 and propiconazole in rotation with </a:t>
            </a:r>
            <a:r>
              <a:rPr lang="en-US" sz="1200" b="1" dirty="0" err="1"/>
              <a:t>biofungicide</a:t>
            </a:r>
            <a:r>
              <a:rPr lang="en-US" sz="1200" b="1" dirty="0"/>
              <a:t> </a:t>
            </a:r>
            <a:r>
              <a:rPr lang="en-US" sz="1200" b="1" i="1" dirty="0"/>
              <a:t>B. subtilis</a:t>
            </a:r>
            <a:r>
              <a:rPr lang="en-US" sz="1200" b="1" dirty="0"/>
              <a:t> QST713 every 14 days (both T6 and T7) </a:t>
            </a:r>
            <a:r>
              <a:rPr lang="en-US" sz="1200" b="0" dirty="0"/>
              <a:t>is recommended to control large patch from this study</a:t>
            </a:r>
            <a:r>
              <a:rPr lang="en-US" sz="1200" b="1" dirty="0"/>
              <a:t>. </a:t>
            </a:r>
            <a:r>
              <a:rPr lang="en-US" sz="1200" b="0" dirty="0"/>
              <a:t>This spray program was either equally efficacious as standalone propiconazole or even outcompeted propiconazole in the growth chamber study (based on AUDPC), thereby </a:t>
            </a:r>
            <a:r>
              <a:rPr lang="en-US" sz="1200" dirty="0"/>
              <a:t>suppressing large patch disease severity by 75 and 51% in growth chamber and field experiments, respectively.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CC808-2F9F-42C0-A43C-AA84EED241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1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similar in vitro, growth chamber and field work was done against Dollar spot on Bermuda grass ‘</a:t>
            </a:r>
            <a:r>
              <a:rPr lang="en-US" dirty="0" err="1"/>
              <a:t>TifTuf</a:t>
            </a:r>
            <a:r>
              <a:rPr lang="en-US" dirty="0"/>
              <a:t>’ at UGA Griffin Campus. Here we are reporting the field results. For more information please refer to our results recently published in Frontiers in Plant Sciences.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/>
              <a:t>Growth chamber experiment showed T5 and T7 as the best, while field experiments showed T2 and T6 as the most effective fungicide spray programs.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/>
              <a:t>With no synthetic fungicide included, </a:t>
            </a:r>
            <a:r>
              <a:rPr lang="en-US" sz="1200" b="1" i="1" dirty="0"/>
              <a:t>B. subtilis</a:t>
            </a:r>
            <a:r>
              <a:rPr lang="en-US" sz="1200" b="1" dirty="0"/>
              <a:t> QST713 every 7 days (T2) </a:t>
            </a:r>
            <a:r>
              <a:rPr lang="en-US" sz="1200" b="0" i="0" dirty="0"/>
              <a:t>is considered </a:t>
            </a:r>
            <a:r>
              <a:rPr lang="en-US" sz="1200" dirty="0"/>
              <a:t>the most effective program which is equally efficacious as propiconazole, suppressing dollar spot severity by 34 and 75% in growth chamber and field experiments, respectively.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Therefore, the </a:t>
            </a:r>
            <a:r>
              <a:rPr lang="en-US" sz="1200" b="1" dirty="0"/>
              <a:t>use of </a:t>
            </a:r>
            <a:r>
              <a:rPr lang="en-US" sz="1200" b="1" dirty="0" err="1"/>
              <a:t>biofungicides</a:t>
            </a:r>
            <a:r>
              <a:rPr lang="en-US" sz="1200" b="1" dirty="0"/>
              <a:t> </a:t>
            </a:r>
            <a:r>
              <a:rPr lang="en-US" sz="1200" dirty="0"/>
              <a:t>in rotation and/or tank mixed with synthetic fungicides holds promise and homeowners and golf course superintendents could formulate </a:t>
            </a:r>
            <a:r>
              <a:rPr lang="en-US" sz="1200" b="1" dirty="0" err="1"/>
              <a:t>biofungicide</a:t>
            </a:r>
            <a:r>
              <a:rPr lang="en-US" sz="1200" b="1" dirty="0"/>
              <a:t> inclusive integrated disease management strategies</a:t>
            </a:r>
            <a:r>
              <a:rPr lang="en-US" sz="120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CC808-2F9F-42C0-A43C-AA84EED241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64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/>
              <a:t>An experiment was carried out in the </a:t>
            </a:r>
            <a:r>
              <a:rPr lang="en-US" sz="1200" b="0" i="0" dirty="0" err="1"/>
              <a:t>Rivermont</a:t>
            </a:r>
            <a:r>
              <a:rPr lang="en-US" sz="1200" b="0" i="0" dirty="0"/>
              <a:t> Golf Club taking T1, T2, and T5 treatments.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/>
              <a:t>We choose to work on these treatments T2 and T5 because they were the best in controlling dollar spot in the field (</a:t>
            </a:r>
            <a:r>
              <a:rPr lang="en-US" dirty="0"/>
              <a:t>Results were recently published in Frontiers in Plant Sciences)</a:t>
            </a:r>
            <a:endParaRPr lang="en-US" sz="1200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dirty="0"/>
              <a:t>Thanks to the golf club superintendent Mark Hoban for his kind facilitation in conducting the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/>
              <a:t>T2 was found the best spray program (65% reduction in disease severity), indicating the efficacy of </a:t>
            </a:r>
            <a:r>
              <a:rPr lang="en-US" sz="1200" b="0" i="0" dirty="0" err="1"/>
              <a:t>biofungicide</a:t>
            </a:r>
            <a:r>
              <a:rPr lang="en-US" sz="1200" b="0" i="0" dirty="0"/>
              <a:t> </a:t>
            </a:r>
            <a:r>
              <a:rPr lang="en-US" sz="1200" b="1" i="1" dirty="0"/>
              <a:t>B. subtilis</a:t>
            </a:r>
            <a:r>
              <a:rPr lang="en-US" sz="1200" b="1" dirty="0"/>
              <a:t> QST713 </a:t>
            </a:r>
            <a:r>
              <a:rPr lang="en-US" sz="1200" b="0" dirty="0"/>
              <a:t>to control large patch on the golf course. </a:t>
            </a:r>
            <a:endParaRPr lang="en-US" sz="12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9BCDC-A83E-425C-9681-312A290B36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6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508AB-65AF-EAFA-6746-FFC1171CE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5DE94-4368-9525-1CC5-5E05FAA66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539C4-BE6F-D6AD-84AF-16C45442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B511-77F8-2DDE-A08A-AB657D49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89171-6F24-31AE-CD6C-A6CC8F06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5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4E74-585B-AC11-0445-AB5B470F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7F3B07-8EAC-5527-7B82-A5C74BFA7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C0655-5EE3-45EF-9DFD-0CA5DC4E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96193-F77A-0936-D56D-035ED57F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7FC6B-193F-4436-FFF7-34BE0E68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2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2656D-562D-D142-7E94-7B3801D19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FC0D9-BD30-60D9-1F7A-CC4A8F898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DA71B-C3F1-E940-95F2-B37F631B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90EB8-CEC4-88C0-85E6-60391FED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41580-10E9-24FF-C234-B3410FB0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5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C2CA-927A-7E34-D15F-748A7AE6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57303-9376-290C-42EE-E853AC273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49F61-9207-24A8-C826-8B88BBD86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42074-673A-C7FC-D8D8-432933F6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6F65E-DC53-3F52-E082-47F4AF5A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5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650C-F1CD-7D06-C4E0-CA657FB6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6A9CD-416C-78E0-8785-6386C3173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E0495-9292-AC9D-02DD-CA080210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821BF-90FA-DC99-E3A4-E716D555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1D6E6-1350-3611-CCDA-49E3AD40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9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757E2-4512-2370-C445-547721F3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94736-4069-18EB-0871-260AFB31D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76AD-12E3-7CA5-4AC8-C05865003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29A49-96DB-A83F-E0F8-DAA3552B0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54DA2-5CA7-7200-584F-A2AE0F0D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BFF9F-BE81-5A11-73ED-D3C228FA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4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5354-27E0-6CD5-437C-F4354195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D848-822E-EFFA-3ED9-95CA7C22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8EF79-F36C-BECF-61D9-E5CA662EE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4A9E4-E81E-AB97-F841-7D0E3F714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199FA-C4C6-A3AF-0441-67CED0799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A9BCC-8852-D79A-FC12-9E97BE58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FFF81-E743-CE4E-BEA6-93832B86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3BD95-AC46-4F2B-6535-324C8A50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3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943B-6D5B-4755-EE23-BC34EB1B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EC5A1-152C-4676-1D89-95BB63469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0E3FA-13FA-041C-4975-4A362BF8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3C099-E5FC-1910-21B3-1E596D61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2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BAFC0-861F-2699-C4CB-A0BFE21E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33951-BA80-5E56-D23D-40D55EDE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B0A55-D986-9D97-BD11-CECF9B3C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514-D13E-F387-C4B6-8C1E9922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C07D2-42C9-24E8-0C28-792F5C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C1DED-0BA2-EBE4-E855-F301A7CE3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81560-07BB-5D7B-F320-584DDD32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C8083-6434-276E-520F-479E15F1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5C789-E772-29EB-CD15-AC6D2E6A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0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4957-C07D-ED61-3770-7915FB58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6EEBD-1FA3-2FDA-DC56-0EFE78C32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EFB64-DC1F-31F3-4011-A00FF80CF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0AA24-F1FC-37D7-F644-2E001439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4F945-3BD0-A41E-86DB-6CCA68AB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8046D-2C46-2EE1-7B13-B597F96A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0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87C6C-EDA6-D615-8DAA-87335BE9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FB2B2-1ADF-71C8-1C40-318DC4822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8D4C4-97F0-E063-054E-0D5DB5DF7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81621-7EAA-42DE-9386-932B320343C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E9ED3-6191-B5DE-8259-8870156D3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DC966-7611-F1ED-336A-B651CB62C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E6E43-E51E-42E2-B487-8728A434A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4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3.emf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3.emf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tif"/><Relationship Id="rId5" Type="http://schemas.openxmlformats.org/officeDocument/2006/relationships/image" Target="../media/image23.tif"/><Relationship Id="rId10" Type="http://schemas.openxmlformats.org/officeDocument/2006/relationships/image" Target="../media/image28.tif"/><Relationship Id="rId4" Type="http://schemas.openxmlformats.org/officeDocument/2006/relationships/image" Target="../media/image3.emf"/><Relationship Id="rId9" Type="http://schemas.openxmlformats.org/officeDocument/2006/relationships/image" Target="../media/image27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4" Type="http://schemas.openxmlformats.org/officeDocument/2006/relationships/image" Target="../media/image3.emf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3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tif"/><Relationship Id="rId5" Type="http://schemas.openxmlformats.org/officeDocument/2006/relationships/image" Target="../media/image33.ti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924CD-9F35-4B0C-AFDE-3BAC1043B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5"/>
          <a:stretch/>
        </p:blipFill>
        <p:spPr>
          <a:xfrm>
            <a:off x="96442" y="81079"/>
            <a:ext cx="12010090" cy="60911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E66D79-F661-4A98-B89B-B0B245AD7507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94AC-489C-48DA-924F-243096D7BD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B4BFAB-6BC8-466A-8C17-C9CEBDA2A03D}"/>
              </a:ext>
            </a:extLst>
          </p:cNvPr>
          <p:cNvSpPr txBox="1">
            <a:spLocks/>
          </p:cNvSpPr>
          <p:nvPr/>
        </p:nvSpPr>
        <p:spPr>
          <a:xfrm>
            <a:off x="11394098" y="6282076"/>
            <a:ext cx="562541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i="0" u="sng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76986CD-5FAC-4326-A1FD-9B8F147AFDCA}"/>
              </a:ext>
            </a:extLst>
          </p:cNvPr>
          <p:cNvSpPr txBox="1">
            <a:spLocks/>
          </p:cNvSpPr>
          <p:nvPr/>
        </p:nvSpPr>
        <p:spPr>
          <a:xfrm>
            <a:off x="672847" y="1406525"/>
            <a:ext cx="10910888" cy="4402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000" b="0" i="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BC35CA-04F0-474F-9150-AC1A344AF1A8}"/>
              </a:ext>
            </a:extLst>
          </p:cNvPr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13B49-8BC3-4462-BEF5-DF23C537E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10692B7-BBF9-4156-832F-3A58CA716A2A}"/>
              </a:ext>
            </a:extLst>
          </p:cNvPr>
          <p:cNvSpPr txBox="1">
            <a:spLocks/>
          </p:cNvSpPr>
          <p:nvPr/>
        </p:nvSpPr>
        <p:spPr>
          <a:xfrm>
            <a:off x="2206583" y="3250130"/>
            <a:ext cx="9750056" cy="29427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Bahri Bahri, Alfredo Martinez, James Buck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University of Georgia-Griffin Campus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6EBB6D-30D9-4F73-B560-C9020614156B}"/>
              </a:ext>
            </a:extLst>
          </p:cNvPr>
          <p:cNvSpPr/>
          <p:nvPr/>
        </p:nvSpPr>
        <p:spPr>
          <a:xfrm>
            <a:off x="515480" y="565133"/>
            <a:ext cx="11150066" cy="19438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</a:rPr>
              <a:t>Remote Sensing and Biological Fungicides to Enhance Rhizoctonia Control of Warm Season Turfgrasses in Georgia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E4C8F8-7D83-4152-BE31-4CD164F61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949" y="4705145"/>
            <a:ext cx="3105583" cy="1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9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A00A-93D3-32AB-37F7-9E3DF88C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1F7C-6E80-A2EC-2438-140BD9DF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29" y="2141537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US" sz="2400" dirty="0"/>
              <a:t>2 years of funding from </a:t>
            </a:r>
            <a:r>
              <a:rPr lang="en-US" altLang="en-US" sz="2400" b="1" dirty="0"/>
              <a:t>GGEF; </a:t>
            </a:r>
            <a:r>
              <a:rPr lang="en-US" altLang="en-US" sz="2400" dirty="0"/>
              <a:t>Total amount: $19,950.00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2400" dirty="0"/>
              <a:t>Objectives:</a:t>
            </a:r>
          </a:p>
          <a:p>
            <a:pPr marL="0" indent="0">
              <a:buNone/>
            </a:pPr>
            <a:r>
              <a:rPr lang="en-US" sz="2400" dirty="0"/>
              <a:t>1) Remote sensing of </a:t>
            </a:r>
            <a:r>
              <a:rPr lang="en-US" sz="2400" i="1" dirty="0"/>
              <a:t>R. </a:t>
            </a:r>
            <a:r>
              <a:rPr lang="en-US" sz="2400" i="1" dirty="0" err="1"/>
              <a:t>solani</a:t>
            </a:r>
            <a:r>
              <a:rPr lang="en-US" sz="2400" i="1" dirty="0"/>
              <a:t> </a:t>
            </a:r>
            <a:r>
              <a:rPr lang="en-US" sz="2400" dirty="0"/>
              <a:t>infection</a:t>
            </a:r>
          </a:p>
          <a:p>
            <a:pPr marL="0" indent="0">
              <a:buNone/>
            </a:pPr>
            <a:r>
              <a:rPr lang="en-US" sz="2400" dirty="0"/>
              <a:t>2) Investigate the potential use of </a:t>
            </a:r>
            <a:r>
              <a:rPr lang="en-US" sz="2400" dirty="0" err="1"/>
              <a:t>biofungicides</a:t>
            </a:r>
            <a:r>
              <a:rPr lang="en-US" sz="2400" dirty="0"/>
              <a:t> to reduce </a:t>
            </a:r>
            <a:r>
              <a:rPr lang="en-US" sz="2400" i="1" dirty="0"/>
              <a:t>R. </a:t>
            </a:r>
            <a:r>
              <a:rPr lang="en-US" sz="2400" i="1" dirty="0" err="1"/>
              <a:t>solani</a:t>
            </a:r>
            <a:r>
              <a:rPr lang="en-US" sz="2400" i="1" dirty="0"/>
              <a:t> </a:t>
            </a:r>
            <a:r>
              <a:rPr lang="en-US" sz="2400" dirty="0"/>
              <a:t>in vitro</a:t>
            </a:r>
          </a:p>
          <a:p>
            <a:pPr marL="0" indent="0">
              <a:buNone/>
            </a:pPr>
            <a:r>
              <a:rPr lang="en-US" sz="2400" dirty="0"/>
              <a:t>3) Evaluate the efficacy of </a:t>
            </a:r>
            <a:r>
              <a:rPr lang="en-US" sz="2400" dirty="0" err="1"/>
              <a:t>biofungicides</a:t>
            </a:r>
            <a:r>
              <a:rPr lang="en-US" sz="2400" dirty="0"/>
              <a:t> for the control of Rhizoctonia larch patch in </a:t>
            </a:r>
            <a:r>
              <a:rPr lang="en-US" sz="2400" dirty="0" err="1"/>
              <a:t>zoysiagrass</a:t>
            </a:r>
            <a:r>
              <a:rPr lang="en-US" sz="2400" dirty="0"/>
              <a:t> in growth chamber trials</a:t>
            </a:r>
          </a:p>
          <a:p>
            <a:pPr marL="0" indent="0">
              <a:buNone/>
            </a:pPr>
            <a:r>
              <a:rPr lang="en-US" sz="2400" dirty="0"/>
              <a:t>4) Evaluate the efficacy of </a:t>
            </a:r>
            <a:r>
              <a:rPr lang="en-US" sz="2400" dirty="0" err="1"/>
              <a:t>biofungicides</a:t>
            </a:r>
            <a:r>
              <a:rPr lang="en-US" sz="2400" dirty="0"/>
              <a:t> for the control of Rhizoctonia large patch in </a:t>
            </a:r>
            <a:r>
              <a:rPr lang="en-US" sz="2400" dirty="0" err="1"/>
              <a:t>zoysiagrass</a:t>
            </a:r>
            <a:r>
              <a:rPr lang="en-US" sz="2400" dirty="0"/>
              <a:t> in field trials</a:t>
            </a:r>
            <a:endParaRPr lang="en-US" alt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2CFFB-F8DC-3D37-6273-F1BE3C1D0D71}"/>
              </a:ext>
            </a:extLst>
          </p:cNvPr>
          <p:cNvSpPr/>
          <p:nvPr/>
        </p:nvSpPr>
        <p:spPr>
          <a:xfrm>
            <a:off x="526454" y="320659"/>
            <a:ext cx="11150066" cy="16656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</a:rPr>
              <a:t>Remote Sensing and Biological Fungicides to Enhance Rhizoctonia Control of Warm Season Turfgrasses in Georgia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29E985-C3C0-550C-857E-C8B7CDF1E3AB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EC61C-7596-31D6-F359-87215D60B1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0172E-8536-1FAF-8818-547AEAF0B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92C8C-AF84-D648-0624-F5B7CEE54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365" y="5456583"/>
            <a:ext cx="2966635" cy="14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8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66D79-F661-4A98-B89B-B0B245AD7507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94AC-489C-48DA-924F-243096D7BD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BC35CA-04F0-474F-9150-AC1A344AF1A8}"/>
              </a:ext>
            </a:extLst>
          </p:cNvPr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13B49-8BC3-4462-BEF5-DF23C537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03D57-801C-4D50-9AB5-F2F441742AB4}"/>
              </a:ext>
            </a:extLst>
          </p:cNvPr>
          <p:cNvSpPr txBox="1"/>
          <p:nvPr/>
        </p:nvSpPr>
        <p:spPr>
          <a:xfrm>
            <a:off x="1443391" y="1510839"/>
            <a:ext cx="193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Biofungicides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8FB0E-ECBA-45ED-A215-C9932B21F17F}"/>
              </a:ext>
            </a:extLst>
          </p:cNvPr>
          <p:cNvSpPr txBox="1"/>
          <p:nvPr/>
        </p:nvSpPr>
        <p:spPr>
          <a:xfrm>
            <a:off x="3896182" y="1945712"/>
            <a:ext cx="2880967" cy="2246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10 combinations of bio- and synthetic fungicides (</a:t>
            </a:r>
            <a:r>
              <a:rPr lang="en-US" sz="2000" i="1" dirty="0"/>
              <a:t>B. subtilis</a:t>
            </a:r>
            <a:r>
              <a:rPr lang="en-US" sz="2000" dirty="0"/>
              <a:t> QST713, </a:t>
            </a:r>
            <a:r>
              <a:rPr lang="en-US" sz="2000" i="1" dirty="0"/>
              <a:t>R. </a:t>
            </a:r>
            <a:r>
              <a:rPr lang="en-US" sz="2000" i="1" dirty="0" err="1"/>
              <a:t>sachalinensis</a:t>
            </a:r>
            <a:r>
              <a:rPr lang="en-US" sz="2000" i="1" dirty="0"/>
              <a:t> </a:t>
            </a:r>
            <a:r>
              <a:rPr lang="en-US" sz="2000" dirty="0" err="1"/>
              <a:t>extr</a:t>
            </a:r>
            <a:r>
              <a:rPr lang="en-US" sz="2000" i="1" dirty="0"/>
              <a:t>., </a:t>
            </a:r>
            <a:r>
              <a:rPr lang="en-US" sz="2000" dirty="0"/>
              <a:t>and propiconazole) at varying label rates (25:75%, 50:50%, and 75:25%)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6D4F3-ED62-4B35-AB46-D470BFF7830B}"/>
              </a:ext>
            </a:extLst>
          </p:cNvPr>
          <p:cNvSpPr/>
          <p:nvPr/>
        </p:nvSpPr>
        <p:spPr>
          <a:xfrm>
            <a:off x="2178430" y="1969624"/>
            <a:ext cx="1314187" cy="19595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7D8EA-DBAC-4AA4-ADA8-0593F610E9F3}"/>
              </a:ext>
            </a:extLst>
          </p:cNvPr>
          <p:cNvSpPr/>
          <p:nvPr/>
        </p:nvSpPr>
        <p:spPr>
          <a:xfrm>
            <a:off x="7119950" y="1961800"/>
            <a:ext cx="1314187" cy="19595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0BC51E-B804-425F-B5D4-AAE570E381C5}"/>
              </a:ext>
            </a:extLst>
          </p:cNvPr>
          <p:cNvSpPr txBox="1"/>
          <p:nvPr/>
        </p:nvSpPr>
        <p:spPr>
          <a:xfrm>
            <a:off x="8273591" y="1510840"/>
            <a:ext cx="3112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Synthetic fungicides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FFE68B9-935D-47D7-BD7C-53ECB5D261FA}"/>
              </a:ext>
            </a:extLst>
          </p:cNvPr>
          <p:cNvSpPr/>
          <p:nvPr/>
        </p:nvSpPr>
        <p:spPr>
          <a:xfrm rot="2353014">
            <a:off x="3493442" y="2856128"/>
            <a:ext cx="390609" cy="119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84B1ADE-282E-4216-935C-A180284C75C2}"/>
              </a:ext>
            </a:extLst>
          </p:cNvPr>
          <p:cNvSpPr/>
          <p:nvPr/>
        </p:nvSpPr>
        <p:spPr>
          <a:xfrm rot="7552330">
            <a:off x="6769415" y="2832671"/>
            <a:ext cx="390609" cy="119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98DA9CA-4108-46CF-BD9A-F28F571C2EDD}"/>
              </a:ext>
            </a:extLst>
          </p:cNvPr>
          <p:cNvSpPr/>
          <p:nvPr/>
        </p:nvSpPr>
        <p:spPr>
          <a:xfrm rot="19207644">
            <a:off x="3486736" y="4242213"/>
            <a:ext cx="390609" cy="119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DC3773-ED5A-88BB-845E-FE6F5B581D90}"/>
              </a:ext>
            </a:extLst>
          </p:cNvPr>
          <p:cNvGrpSpPr/>
          <p:nvPr/>
        </p:nvGrpSpPr>
        <p:grpSpPr>
          <a:xfrm>
            <a:off x="526454" y="2100670"/>
            <a:ext cx="1869169" cy="1828800"/>
            <a:chOff x="555941" y="2204705"/>
            <a:chExt cx="1869169" cy="1828800"/>
          </a:xfrm>
        </p:grpSpPr>
        <p:pic>
          <p:nvPicPr>
            <p:cNvPr id="1028" name="Picture 4" descr="Stargus Organic BioFungicide - 2.5 Gallons - OMRI Certified - Click Image to Close">
              <a:extLst>
                <a:ext uri="{FF2B5EF4-FFF2-40B4-BE49-F238E27FC236}">
                  <a16:creationId xmlns:a16="http://schemas.microsoft.com/office/drawing/2014/main" id="{66791BF8-62DF-422C-AEE8-561A7FDCAB1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63" y="2204705"/>
              <a:ext cx="1187057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500404-0CF9-07D1-4F35-20AF3E3DAE4A}"/>
                </a:ext>
              </a:extLst>
            </p:cNvPr>
            <p:cNvSpPr txBox="1"/>
            <p:nvPr/>
          </p:nvSpPr>
          <p:spPr>
            <a:xfrm>
              <a:off x="555941" y="3697897"/>
              <a:ext cx="18691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highlight>
                    <a:srgbClr val="00FFFF"/>
                  </a:highlight>
                </a:rPr>
                <a:t>B. </a:t>
              </a:r>
              <a:r>
                <a:rPr lang="fr-FR" sz="1100" i="1" dirty="0" err="1">
                  <a:solidFill>
                    <a:srgbClr val="242021"/>
                  </a:solidFill>
                  <a:highlight>
                    <a:srgbClr val="00FFFF"/>
                  </a:highlight>
                  <a:latin typeface="Times New Roman" panose="02020603050405020304" pitchFamily="18" charset="0"/>
                </a:rPr>
                <a:t>a</a:t>
              </a:r>
              <a:r>
                <a:rPr lang="fr-FR" sz="1100" i="1" dirty="0" err="1">
                  <a:solidFill>
                    <a:srgbClr val="242021"/>
                  </a:solidFill>
                  <a:effectLst/>
                  <a:highlight>
                    <a:srgbClr val="00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</a:rPr>
                <a:t>myloliquefaciens</a:t>
              </a:r>
              <a:r>
                <a:rPr lang="fr-FR" sz="1100" i="1" dirty="0">
                  <a:solidFill>
                    <a:srgbClr val="242021"/>
                  </a:solidFill>
                  <a:effectLst/>
                  <a:highlight>
                    <a:srgbClr val="00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1100" dirty="0">
                  <a:solidFill>
                    <a:srgbClr val="242021"/>
                  </a:solidFill>
                  <a:effectLst/>
                  <a:highlight>
                    <a:srgbClr val="00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</a:rPr>
                <a:t>F727</a:t>
              </a:r>
              <a:endParaRPr lang="en-US" sz="1100" dirty="0">
                <a:highlight>
                  <a:srgbClr val="00FFFF"/>
                </a:highligh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7F143C-EB9D-85AC-D3BA-7D4BA0EF5235}"/>
              </a:ext>
            </a:extLst>
          </p:cNvPr>
          <p:cNvGrpSpPr/>
          <p:nvPr/>
        </p:nvGrpSpPr>
        <p:grpSpPr>
          <a:xfrm>
            <a:off x="2093968" y="1969624"/>
            <a:ext cx="1587241" cy="2020647"/>
            <a:chOff x="2085365" y="2075703"/>
            <a:chExt cx="1587241" cy="2020647"/>
          </a:xfrm>
        </p:grpSpPr>
        <p:pic>
          <p:nvPicPr>
            <p:cNvPr id="1026" name="Picture 2" descr="Rhapsody ASO">
              <a:extLst>
                <a:ext uri="{FF2B5EF4-FFF2-40B4-BE49-F238E27FC236}">
                  <a16:creationId xmlns:a16="http://schemas.microsoft.com/office/drawing/2014/main" id="{F4D29560-137E-47E3-ACCE-34CFDD17BA2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5" r="17617"/>
            <a:stretch/>
          </p:blipFill>
          <p:spPr bwMode="auto">
            <a:xfrm>
              <a:off x="2169827" y="2075703"/>
              <a:ext cx="1314187" cy="2020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6F5835-5083-C95F-10B0-0DF6FDC2ECBC}"/>
                </a:ext>
              </a:extLst>
            </p:cNvPr>
            <p:cNvSpPr txBox="1"/>
            <p:nvPr/>
          </p:nvSpPr>
          <p:spPr>
            <a:xfrm>
              <a:off x="2085365" y="3668988"/>
              <a:ext cx="1587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highlight>
                    <a:srgbClr val="00FFFF"/>
                  </a:highlight>
                </a:rPr>
                <a:t>B. subtilis </a:t>
              </a:r>
              <a:r>
                <a:rPr lang="en-US" sz="1400" dirty="0">
                  <a:highlight>
                    <a:srgbClr val="00FFFF"/>
                  </a:highlight>
                </a:rPr>
                <a:t>QST713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582B3F-2F34-7AA8-10EA-0DBC924D0FCB}"/>
              </a:ext>
            </a:extLst>
          </p:cNvPr>
          <p:cNvGrpSpPr/>
          <p:nvPr/>
        </p:nvGrpSpPr>
        <p:grpSpPr>
          <a:xfrm>
            <a:off x="2143744" y="4061035"/>
            <a:ext cx="2084535" cy="1970487"/>
            <a:chOff x="2099689" y="4063191"/>
            <a:chExt cx="2123269" cy="1970487"/>
          </a:xfrm>
        </p:grpSpPr>
        <p:pic>
          <p:nvPicPr>
            <p:cNvPr id="1030" name="Picture 6" descr="Regalia BioFungicide - 2.5 Gallons - OMRI Certified - Click Image to Close">
              <a:extLst>
                <a:ext uri="{FF2B5EF4-FFF2-40B4-BE49-F238E27FC236}">
                  <a16:creationId xmlns:a16="http://schemas.microsoft.com/office/drawing/2014/main" id="{D085F4B9-DA35-46B9-B3C2-136CB33D5DF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1" t="3050" r="13323" b="7185"/>
            <a:stretch/>
          </p:blipFill>
          <p:spPr bwMode="auto">
            <a:xfrm>
              <a:off x="2249197" y="4063191"/>
              <a:ext cx="1187057" cy="187834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D94CC3-6C6C-F286-D17F-C547FC6FD42C}"/>
                </a:ext>
              </a:extLst>
            </p:cNvPr>
            <p:cNvSpPr txBox="1"/>
            <p:nvPr/>
          </p:nvSpPr>
          <p:spPr>
            <a:xfrm>
              <a:off x="2099689" y="5756679"/>
              <a:ext cx="21232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R. </a:t>
              </a:r>
              <a:r>
                <a:rPr lang="en-US" sz="1200" i="1" dirty="0" err="1">
                  <a:solidFill>
                    <a:srgbClr val="000000"/>
                  </a:solidFill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200" i="1" dirty="0" err="1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achalinensis</a:t>
              </a:r>
              <a:r>
                <a:rPr lang="en-US" sz="1200" i="1" dirty="0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extr</a:t>
              </a:r>
              <a:r>
                <a:rPr lang="en-US" sz="1200" dirty="0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2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4B6542-E832-9F5B-5E01-8D4CE96B5EC1}"/>
              </a:ext>
            </a:extLst>
          </p:cNvPr>
          <p:cNvGrpSpPr/>
          <p:nvPr/>
        </p:nvGrpSpPr>
        <p:grpSpPr>
          <a:xfrm>
            <a:off x="7137276" y="1979420"/>
            <a:ext cx="1413557" cy="1939979"/>
            <a:chOff x="7137276" y="1979420"/>
            <a:chExt cx="1413557" cy="1939979"/>
          </a:xfrm>
        </p:grpSpPr>
        <p:pic>
          <p:nvPicPr>
            <p:cNvPr id="1032" name="Picture 8" descr="Banner Maxx Fungicide - Nuturf">
              <a:extLst>
                <a:ext uri="{FF2B5EF4-FFF2-40B4-BE49-F238E27FC236}">
                  <a16:creationId xmlns:a16="http://schemas.microsoft.com/office/drawing/2014/main" id="{3EBFC8AA-214F-4045-BEC2-ABB6D2F0A0B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510"/>
            <a:stretch/>
          </p:blipFill>
          <p:spPr bwMode="auto">
            <a:xfrm>
              <a:off x="7137276" y="1979420"/>
              <a:ext cx="1280159" cy="193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377709-626D-2C3C-A8C5-0800281290AC}"/>
                </a:ext>
              </a:extLst>
            </p:cNvPr>
            <p:cNvSpPr txBox="1"/>
            <p:nvPr/>
          </p:nvSpPr>
          <p:spPr>
            <a:xfrm>
              <a:off x="7198828" y="3590793"/>
              <a:ext cx="13520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Propiconazole</a:t>
              </a:r>
              <a:endParaRPr lang="en-US" sz="14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0E6AE0F1-0EFD-B4F6-C38A-81BDFD141FB9}"/>
              </a:ext>
            </a:extLst>
          </p:cNvPr>
          <p:cNvGrpSpPr/>
          <p:nvPr/>
        </p:nvGrpSpPr>
        <p:grpSpPr>
          <a:xfrm>
            <a:off x="8871216" y="1942348"/>
            <a:ext cx="1409024" cy="1976131"/>
            <a:chOff x="8871216" y="1942348"/>
            <a:chExt cx="1409024" cy="1976131"/>
          </a:xfrm>
        </p:grpSpPr>
        <p:pic>
          <p:nvPicPr>
            <p:cNvPr id="1034" name="Picture 10" descr="https://cdn.domyown.com/images/thumbnails/2313a/2313a.jpg.thumb_1024x1024.jpg">
              <a:extLst>
                <a:ext uri="{FF2B5EF4-FFF2-40B4-BE49-F238E27FC236}">
                  <a16:creationId xmlns:a16="http://schemas.microsoft.com/office/drawing/2014/main" id="{711C4FE8-94CF-4F2B-A8D2-6D13A7E5361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4" r="11776"/>
            <a:stretch/>
          </p:blipFill>
          <p:spPr bwMode="auto">
            <a:xfrm>
              <a:off x="8871216" y="1942348"/>
              <a:ext cx="1299785" cy="1939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CB2D1C-059A-95B2-471D-431AACDD2F2E}"/>
                </a:ext>
              </a:extLst>
            </p:cNvPr>
            <p:cNvSpPr txBox="1"/>
            <p:nvPr/>
          </p:nvSpPr>
          <p:spPr>
            <a:xfrm>
              <a:off x="8928235" y="3610702"/>
              <a:ext cx="13520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Azoxystrobin</a:t>
              </a:r>
              <a:endParaRPr lang="en-US" sz="14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15A3588C-269F-968F-6D3B-2E2C0E23AB56}"/>
              </a:ext>
            </a:extLst>
          </p:cNvPr>
          <p:cNvGrpSpPr/>
          <p:nvPr/>
        </p:nvGrpSpPr>
        <p:grpSpPr>
          <a:xfrm>
            <a:off x="10378911" y="1843931"/>
            <a:ext cx="1592287" cy="2076124"/>
            <a:chOff x="10450292" y="1937003"/>
            <a:chExt cx="1520906" cy="1983053"/>
          </a:xfrm>
        </p:grpSpPr>
        <p:pic>
          <p:nvPicPr>
            <p:cNvPr id="1036" name="Picture 12" descr="main product photo">
              <a:extLst>
                <a:ext uri="{FF2B5EF4-FFF2-40B4-BE49-F238E27FC236}">
                  <a16:creationId xmlns:a16="http://schemas.microsoft.com/office/drawing/2014/main" id="{3FA24A20-8E35-4351-9627-8762907AF0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43" t="12889" r="26448" b="14850"/>
            <a:stretch/>
          </p:blipFill>
          <p:spPr bwMode="auto">
            <a:xfrm>
              <a:off x="10450292" y="1937003"/>
              <a:ext cx="1271430" cy="194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53F49B-C995-35E1-B3EA-E501D9E8825B}"/>
                </a:ext>
              </a:extLst>
            </p:cNvPr>
            <p:cNvSpPr txBox="1"/>
            <p:nvPr/>
          </p:nvSpPr>
          <p:spPr>
            <a:xfrm>
              <a:off x="10619193" y="3612279"/>
              <a:ext cx="13520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Fludioxonil</a:t>
              </a:r>
              <a:endParaRPr lang="en-US" sz="14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2A3DDA79-63BC-BAE3-6FF0-61B51C1911F4}"/>
              </a:ext>
            </a:extLst>
          </p:cNvPr>
          <p:cNvGrpSpPr/>
          <p:nvPr/>
        </p:nvGrpSpPr>
        <p:grpSpPr>
          <a:xfrm>
            <a:off x="7138771" y="4122164"/>
            <a:ext cx="1487482" cy="1989499"/>
            <a:chOff x="7138771" y="4122164"/>
            <a:chExt cx="1487482" cy="1989499"/>
          </a:xfrm>
        </p:grpSpPr>
        <p:pic>
          <p:nvPicPr>
            <p:cNvPr id="1038" name="Picture 14" descr="BASF Xzemplar | pendelton">
              <a:extLst>
                <a:ext uri="{FF2B5EF4-FFF2-40B4-BE49-F238E27FC236}">
                  <a16:creationId xmlns:a16="http://schemas.microsoft.com/office/drawing/2014/main" id="{DD41F3A2-313A-4F40-9E2E-89199DD3B7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5" t="8909" r="13726" b="7542"/>
            <a:stretch/>
          </p:blipFill>
          <p:spPr bwMode="auto">
            <a:xfrm>
              <a:off x="7138771" y="4122164"/>
              <a:ext cx="1299787" cy="1989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5CEE02-0FFA-6D87-AB76-44E0901F86F9}"/>
                </a:ext>
              </a:extLst>
            </p:cNvPr>
            <p:cNvSpPr txBox="1"/>
            <p:nvPr/>
          </p:nvSpPr>
          <p:spPr>
            <a:xfrm>
              <a:off x="7274248" y="5688540"/>
              <a:ext cx="13520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Fluxapyroxad</a:t>
              </a:r>
              <a:endParaRPr lang="en-US" sz="14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34D60FF0-1337-C0B6-1A02-27D1BEA5277F}"/>
              </a:ext>
            </a:extLst>
          </p:cNvPr>
          <p:cNvGrpSpPr/>
          <p:nvPr/>
        </p:nvGrpSpPr>
        <p:grpSpPr>
          <a:xfrm>
            <a:off x="8524026" y="4010180"/>
            <a:ext cx="1352005" cy="1986137"/>
            <a:chOff x="8524026" y="4010180"/>
            <a:chExt cx="1352005" cy="1986137"/>
          </a:xfrm>
        </p:grpSpPr>
        <p:pic>
          <p:nvPicPr>
            <p:cNvPr id="1040" name="Picture 16" descr="Velista Fungicide">
              <a:extLst>
                <a:ext uri="{FF2B5EF4-FFF2-40B4-BE49-F238E27FC236}">
                  <a16:creationId xmlns:a16="http://schemas.microsoft.com/office/drawing/2014/main" id="{1C2BBCD4-27E6-41C1-9990-2DAA5E5A71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0" t="666" r="28428" b="3562"/>
            <a:stretch/>
          </p:blipFill>
          <p:spPr bwMode="auto">
            <a:xfrm>
              <a:off x="8567162" y="4010180"/>
              <a:ext cx="923628" cy="1959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D6016C-B713-A1F1-DD55-B605AF70F9C4}"/>
                </a:ext>
              </a:extLst>
            </p:cNvPr>
            <p:cNvSpPr txBox="1"/>
            <p:nvPr/>
          </p:nvSpPr>
          <p:spPr>
            <a:xfrm>
              <a:off x="8524026" y="5688540"/>
              <a:ext cx="13520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highlight>
                    <a:srgbClr val="00FFFF"/>
                  </a:highlight>
                  <a:cs typeface="Times New Roman" panose="02020603050405020304" pitchFamily="18" charset="0"/>
                </a:rPr>
                <a:t>Penthiopyrad</a:t>
              </a:r>
              <a:endParaRPr lang="en-US" sz="14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33B7228F-97B2-5DB2-54FA-CFE476AD540E}"/>
              </a:ext>
            </a:extLst>
          </p:cNvPr>
          <p:cNvGrpSpPr/>
          <p:nvPr/>
        </p:nvGrpSpPr>
        <p:grpSpPr>
          <a:xfrm>
            <a:off x="9619394" y="4647254"/>
            <a:ext cx="2168590" cy="1349063"/>
            <a:chOff x="9619394" y="4647254"/>
            <a:chExt cx="2168590" cy="1349063"/>
          </a:xfrm>
        </p:grpSpPr>
        <p:pic>
          <p:nvPicPr>
            <p:cNvPr id="1042" name="Picture 18" descr="BASF Emerald Fungicide 0.49 lb - Picture 1 of 1">
              <a:extLst>
                <a:ext uri="{FF2B5EF4-FFF2-40B4-BE49-F238E27FC236}">
                  <a16:creationId xmlns:a16="http://schemas.microsoft.com/office/drawing/2014/main" id="{2AFBEE64-1431-4D40-BAFF-9DA56C3933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4" t="22925" r="4941" b="24673"/>
            <a:stretch/>
          </p:blipFill>
          <p:spPr bwMode="auto">
            <a:xfrm>
              <a:off x="9619394" y="4647254"/>
              <a:ext cx="2168590" cy="1268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C6A385-8097-C4E0-1811-EDAA8B974977}"/>
                </a:ext>
              </a:extLst>
            </p:cNvPr>
            <p:cNvSpPr txBox="1"/>
            <p:nvPr/>
          </p:nvSpPr>
          <p:spPr>
            <a:xfrm>
              <a:off x="10312787" y="5688540"/>
              <a:ext cx="13520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highlight>
                    <a:srgbClr val="00FFFF"/>
                  </a:highlight>
                  <a:cs typeface="Times New Roman" panose="02020603050405020304" pitchFamily="18" charset="0"/>
                </a:rPr>
                <a:t>Boscalid</a:t>
              </a:r>
              <a:endParaRPr lang="en-US" sz="14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FA211E1-8C58-713E-7436-F6E70B7CEB35}"/>
              </a:ext>
            </a:extLst>
          </p:cNvPr>
          <p:cNvSpPr/>
          <p:nvPr/>
        </p:nvSpPr>
        <p:spPr>
          <a:xfrm>
            <a:off x="2190750" y="4109247"/>
            <a:ext cx="1290213" cy="19595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BE661-A0E0-27BD-0392-482E1C693230}"/>
              </a:ext>
            </a:extLst>
          </p:cNvPr>
          <p:cNvGrpSpPr/>
          <p:nvPr/>
        </p:nvGrpSpPr>
        <p:grpSpPr>
          <a:xfrm>
            <a:off x="5853976" y="4210101"/>
            <a:ext cx="1657278" cy="1870244"/>
            <a:chOff x="814797" y="4105220"/>
            <a:chExt cx="1598143" cy="197079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028E2F2-F4BF-F538-E7FD-E902FF6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3" t="7736" r="9174" b="9963"/>
            <a:stretch/>
          </p:blipFill>
          <p:spPr bwMode="auto">
            <a:xfrm>
              <a:off x="862422" y="4105220"/>
              <a:ext cx="1187057" cy="1878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57BE29-F869-C44E-ED66-AFD605158D5E}"/>
                </a:ext>
              </a:extLst>
            </p:cNvPr>
            <p:cNvSpPr txBox="1"/>
            <p:nvPr/>
          </p:nvSpPr>
          <p:spPr>
            <a:xfrm>
              <a:off x="814797" y="5766307"/>
              <a:ext cx="1598143" cy="3097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  <a:effectLst/>
                  <a:highlight>
                    <a:srgbClr val="00FFFF"/>
                  </a:highlight>
                  <a:ea typeface="Times New Roman" panose="02020603050405020304" pitchFamily="18" charset="0"/>
                  <a:cs typeface="Times New Roman" panose="02020603050405020304" pitchFamily="18" charset="0"/>
                </a:rPr>
                <a:t>Mefentrifluconazole</a:t>
              </a:r>
              <a:endParaRPr lang="en-US" sz="1100" dirty="0">
                <a:highlight>
                  <a:srgbClr val="00FFFF"/>
                </a:highlight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5896AC23-5420-C295-C174-BA9EA2280C5C}"/>
              </a:ext>
            </a:extLst>
          </p:cNvPr>
          <p:cNvSpPr txBox="1">
            <a:spLocks/>
          </p:cNvSpPr>
          <p:nvPr/>
        </p:nvSpPr>
        <p:spPr>
          <a:xfrm>
            <a:off x="997545" y="117327"/>
            <a:ext cx="11125200" cy="100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Biofungicide</a:t>
            </a:r>
            <a:r>
              <a:rPr lang="en-US" sz="3200" b="1" dirty="0"/>
              <a:t> efficacy assay against </a:t>
            </a:r>
            <a:r>
              <a:rPr lang="en-US" sz="3200" b="1" i="1" dirty="0"/>
              <a:t>Rhizoctonia </a:t>
            </a:r>
            <a:r>
              <a:rPr lang="en-US" sz="3200" b="1" i="1" dirty="0" err="1"/>
              <a:t>solani</a:t>
            </a:r>
            <a:r>
              <a:rPr lang="en-US" sz="3200" b="1" i="1" dirty="0"/>
              <a:t> in vitro</a:t>
            </a:r>
          </a:p>
        </p:txBody>
      </p:sp>
    </p:spTree>
    <p:extLst>
      <p:ext uri="{BB962C8B-B14F-4D97-AF65-F5344CB8AC3E}">
        <p14:creationId xmlns:p14="http://schemas.microsoft.com/office/powerpoint/2010/main" val="377249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66D79-F661-4A98-B89B-B0B245AD7507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94AC-489C-48DA-924F-243096D7BD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BC35CA-04F0-474F-9150-AC1A344AF1A8}"/>
              </a:ext>
            </a:extLst>
          </p:cNvPr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13B49-8BC3-4462-BEF5-DF23C537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E89FF6-D837-3276-E22C-3A71119A4212}"/>
              </a:ext>
            </a:extLst>
          </p:cNvPr>
          <p:cNvSpPr txBox="1"/>
          <p:nvPr/>
        </p:nvSpPr>
        <p:spPr>
          <a:xfrm>
            <a:off x="45098" y="1589880"/>
            <a:ext cx="13314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Prop. = propiconazole</a:t>
            </a:r>
          </a:p>
          <a:p>
            <a:r>
              <a:rPr lang="en-US" sz="1000" b="1" i="1" dirty="0"/>
              <a:t>Bs</a:t>
            </a:r>
            <a:r>
              <a:rPr lang="en-US" sz="1000" b="1" dirty="0"/>
              <a:t> =  </a:t>
            </a:r>
          </a:p>
          <a:p>
            <a:r>
              <a:rPr lang="en-US" sz="1000" b="1" i="1" dirty="0"/>
              <a:t>B. subtilis </a:t>
            </a:r>
            <a:r>
              <a:rPr lang="en-US" sz="1000" b="1" dirty="0"/>
              <a:t>QST713</a:t>
            </a:r>
          </a:p>
          <a:p>
            <a:r>
              <a:rPr lang="en-US" sz="1000" b="1" i="1" dirty="0"/>
              <a:t>Ba</a:t>
            </a:r>
            <a:r>
              <a:rPr lang="en-US" sz="1000" b="1" dirty="0"/>
              <a:t> = </a:t>
            </a:r>
          </a:p>
          <a:p>
            <a:r>
              <a:rPr lang="en-US" sz="800" b="1" i="1" dirty="0"/>
              <a:t>B. </a:t>
            </a:r>
            <a:r>
              <a:rPr lang="fr-FR" sz="800" b="1" i="1" dirty="0" err="1">
                <a:solidFill>
                  <a:srgbClr val="242021"/>
                </a:solidFill>
              </a:rPr>
              <a:t>a</a:t>
            </a:r>
            <a:r>
              <a:rPr lang="fr-FR" sz="800" b="1" i="1" dirty="0" err="1">
                <a:solidFill>
                  <a:srgbClr val="242021"/>
                </a:solidFill>
                <a:effectLst/>
                <a:ea typeface="Times New Roman" panose="02020603050405020304" pitchFamily="18" charset="0"/>
              </a:rPr>
              <a:t>myloliquefaciens</a:t>
            </a:r>
            <a:r>
              <a:rPr lang="fr-FR" sz="800" b="1" i="1" dirty="0">
                <a:solidFill>
                  <a:srgbClr val="2420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800" b="1" dirty="0">
                <a:solidFill>
                  <a:srgbClr val="242021"/>
                </a:solidFill>
                <a:effectLst/>
                <a:ea typeface="Times New Roman" panose="02020603050405020304" pitchFamily="18" charset="0"/>
              </a:rPr>
              <a:t>F727</a:t>
            </a:r>
            <a:endParaRPr lang="en-US" sz="800" b="1" dirty="0"/>
          </a:p>
          <a:p>
            <a:r>
              <a:rPr lang="en-US" sz="1000" b="1" i="1" dirty="0"/>
              <a:t>Rs</a:t>
            </a:r>
            <a:r>
              <a:rPr lang="en-US" sz="1000" b="1" dirty="0"/>
              <a:t> = </a:t>
            </a:r>
          </a:p>
          <a:p>
            <a:r>
              <a:rPr lang="en-US" sz="1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000" b="1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000" b="1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achalinensis</a:t>
            </a:r>
            <a:r>
              <a:rPr lang="en-US" sz="1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extr</a:t>
            </a:r>
            <a:r>
              <a:rPr lang="en-US" sz="1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7" descr="A graph of green and orange bars&#10;&#10;Description automatically generated">
            <a:extLst>
              <a:ext uri="{FF2B5EF4-FFF2-40B4-BE49-F238E27FC236}">
                <a16:creationId xmlns:a16="http://schemas.microsoft.com/office/drawing/2014/main" id="{F70027A8-56A1-497E-BDE0-B3580D3F2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22" y="1038740"/>
            <a:ext cx="5787732" cy="32624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D08F4B-AB08-F8CC-AE9F-5F614A51DBE4}"/>
              </a:ext>
            </a:extLst>
          </p:cNvPr>
          <p:cNvSpPr/>
          <p:nvPr/>
        </p:nvSpPr>
        <p:spPr>
          <a:xfrm>
            <a:off x="2181246" y="1095491"/>
            <a:ext cx="1733585" cy="2552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6" name="Picture 15" descr="A graph of green and orange bars&#10;&#10;Description automatically generated">
            <a:extLst>
              <a:ext uri="{FF2B5EF4-FFF2-40B4-BE49-F238E27FC236}">
                <a16:creationId xmlns:a16="http://schemas.microsoft.com/office/drawing/2014/main" id="{8DE4687D-07F0-7498-4D7E-8E8959E56F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1"/>
          <a:stretch/>
        </p:blipFill>
        <p:spPr>
          <a:xfrm>
            <a:off x="6782066" y="1005535"/>
            <a:ext cx="5324466" cy="32413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84BA4-2BD3-47AC-7BCA-F4D82798556F}"/>
              </a:ext>
            </a:extLst>
          </p:cNvPr>
          <p:cNvSpPr/>
          <p:nvPr/>
        </p:nvSpPr>
        <p:spPr>
          <a:xfrm>
            <a:off x="7453900" y="1079519"/>
            <a:ext cx="486503" cy="2216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0579C8-B3EA-9C3B-4F64-1E9425B86F76}"/>
              </a:ext>
            </a:extLst>
          </p:cNvPr>
          <p:cNvSpPr/>
          <p:nvPr/>
        </p:nvSpPr>
        <p:spPr>
          <a:xfrm rot="19744119">
            <a:off x="9705372" y="3354591"/>
            <a:ext cx="1245428" cy="28554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40B918-88F6-409C-8821-D18F7DA1E889}"/>
              </a:ext>
            </a:extLst>
          </p:cNvPr>
          <p:cNvGrpSpPr/>
          <p:nvPr/>
        </p:nvGrpSpPr>
        <p:grpSpPr>
          <a:xfrm>
            <a:off x="3793533" y="4327302"/>
            <a:ext cx="5364956" cy="1793901"/>
            <a:chOff x="3107733" y="4327302"/>
            <a:chExt cx="5364956" cy="17939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04F6E3B-9AD6-44CA-91B5-62E66D60D01B}"/>
                </a:ext>
              </a:extLst>
            </p:cNvPr>
            <p:cNvGrpSpPr/>
            <p:nvPr/>
          </p:nvGrpSpPr>
          <p:grpSpPr>
            <a:xfrm>
              <a:off x="4926785" y="4334433"/>
              <a:ext cx="1906538" cy="1786146"/>
              <a:chOff x="3541946" y="4328252"/>
              <a:chExt cx="1906538" cy="1786146"/>
            </a:xfrm>
          </p:grpSpPr>
          <p:pic>
            <p:nvPicPr>
              <p:cNvPr id="63" name="Picture 62" descr="A petri dish with a line&#10;&#10;Description automatically generated">
                <a:extLst>
                  <a:ext uri="{FF2B5EF4-FFF2-40B4-BE49-F238E27FC236}">
                    <a16:creationId xmlns:a16="http://schemas.microsoft.com/office/drawing/2014/main" id="{77EA4FDF-B721-F7B3-18F3-8DA528050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11" t="13724" r="11796" b="5674"/>
              <a:stretch/>
            </p:blipFill>
            <p:spPr>
              <a:xfrm rot="5400000">
                <a:off x="3531792" y="4377501"/>
                <a:ext cx="1747051" cy="1726743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815AEFC-663B-5619-E58B-3338967BCCC5}"/>
                  </a:ext>
                </a:extLst>
              </p:cNvPr>
              <p:cNvSpPr txBox="1"/>
              <p:nvPr/>
            </p:nvSpPr>
            <p:spPr>
              <a:xfrm>
                <a:off x="3861243" y="4328252"/>
                <a:ext cx="1587241" cy="28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highlight>
                      <a:srgbClr val="00FFFF"/>
                    </a:highlight>
                  </a:rPr>
                  <a:t>B. subtilis </a:t>
                </a:r>
                <a:r>
                  <a:rPr lang="en-US" sz="1100" dirty="0">
                    <a:highlight>
                      <a:srgbClr val="00FFFF"/>
                    </a:highlight>
                  </a:rPr>
                  <a:t>QST713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4AF490-9491-4B17-977F-2A8BD8B0B289}"/>
                </a:ext>
              </a:extLst>
            </p:cNvPr>
            <p:cNvGrpSpPr/>
            <p:nvPr/>
          </p:nvGrpSpPr>
          <p:grpSpPr>
            <a:xfrm>
              <a:off x="3107733" y="4327302"/>
              <a:ext cx="1733584" cy="1793901"/>
              <a:chOff x="1697863" y="4329042"/>
              <a:chExt cx="1733584" cy="1793901"/>
            </a:xfrm>
          </p:grpSpPr>
          <p:pic>
            <p:nvPicPr>
              <p:cNvPr id="58" name="Picture 57" descr="A petri dish with a line drawn on it&#10;&#10;Description automatically generated">
                <a:extLst>
                  <a:ext uri="{FF2B5EF4-FFF2-40B4-BE49-F238E27FC236}">
                    <a16:creationId xmlns:a16="http://schemas.microsoft.com/office/drawing/2014/main" id="{6D54EBF3-CED5-389B-3906-76DACB1E14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50" t="5630" r="19384" b="5451"/>
              <a:stretch/>
            </p:blipFill>
            <p:spPr>
              <a:xfrm rot="5400000">
                <a:off x="1695573" y="4387070"/>
                <a:ext cx="1738163" cy="173358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E8BFCCC-BFBB-D74A-9219-18A284B1ED4D}"/>
                  </a:ext>
                </a:extLst>
              </p:cNvPr>
              <p:cNvSpPr txBox="1"/>
              <p:nvPr/>
            </p:nvSpPr>
            <p:spPr>
              <a:xfrm>
                <a:off x="2208757" y="4329042"/>
                <a:ext cx="719898" cy="28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highlight>
                      <a:srgbClr val="00FFFF"/>
                    </a:highlight>
                  </a:rPr>
                  <a:t>Control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A4DD4C-B2A2-4F02-90E7-A378CB0E457E}"/>
                </a:ext>
              </a:extLst>
            </p:cNvPr>
            <p:cNvGrpSpPr/>
            <p:nvPr/>
          </p:nvGrpSpPr>
          <p:grpSpPr>
            <a:xfrm>
              <a:off x="6731975" y="4335363"/>
              <a:ext cx="1740714" cy="1782494"/>
              <a:chOff x="7209030" y="4308658"/>
              <a:chExt cx="1740714" cy="1782494"/>
            </a:xfrm>
          </p:grpSpPr>
          <p:pic>
            <p:nvPicPr>
              <p:cNvPr id="60" name="Picture 59" descr="A petri dish with a line of bacteria&#10;&#10;Description automatically generated">
                <a:extLst>
                  <a:ext uri="{FF2B5EF4-FFF2-40B4-BE49-F238E27FC236}">
                    <a16:creationId xmlns:a16="http://schemas.microsoft.com/office/drawing/2014/main" id="{89A44548-F58B-E5FE-4676-47533E2436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87" t="8117" r="8751" b="27577"/>
              <a:stretch/>
            </p:blipFill>
            <p:spPr>
              <a:xfrm>
                <a:off x="7209030" y="4344101"/>
                <a:ext cx="1731189" cy="1747051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D662EFA-F342-5B7C-9CFA-2776C7A0FF88}"/>
                  </a:ext>
                </a:extLst>
              </p:cNvPr>
              <p:cNvSpPr txBox="1"/>
              <p:nvPr/>
            </p:nvSpPr>
            <p:spPr>
              <a:xfrm>
                <a:off x="7597739" y="4308658"/>
                <a:ext cx="1352005" cy="287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solidFill>
                      <a:srgbClr val="000000"/>
                    </a:solidFill>
                    <a:effectLst/>
                    <a:highlight>
                      <a:srgbClr val="00FFFF"/>
                    </a:highlight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Propiconazole</a:t>
                </a:r>
                <a:endParaRPr lang="en-US" sz="1100" dirty="0">
                  <a:highlight>
                    <a:srgbClr val="00FFFF"/>
                  </a:highlight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AEAED7F-B4A4-4291-ACB4-71FA9D1488ED}"/>
              </a:ext>
            </a:extLst>
          </p:cNvPr>
          <p:cNvSpPr txBox="1">
            <a:spLocks/>
          </p:cNvSpPr>
          <p:nvPr/>
        </p:nvSpPr>
        <p:spPr>
          <a:xfrm>
            <a:off x="981332" y="-55058"/>
            <a:ext cx="11125200" cy="100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Biofungicide</a:t>
            </a:r>
            <a:r>
              <a:rPr lang="en-US" sz="3200" b="1" dirty="0"/>
              <a:t> efficacy assay against </a:t>
            </a:r>
            <a:r>
              <a:rPr lang="en-US" sz="3200" b="1" i="1" dirty="0"/>
              <a:t>Rhizoctonia </a:t>
            </a:r>
            <a:r>
              <a:rPr lang="en-US" sz="3200" b="1" i="1" dirty="0" err="1"/>
              <a:t>solani</a:t>
            </a:r>
            <a:r>
              <a:rPr lang="en-US" sz="3200" b="1" i="1" dirty="0"/>
              <a:t> in vitro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49C21-2CC5-4FA2-A899-2BC68F638547}"/>
              </a:ext>
            </a:extLst>
          </p:cNvPr>
          <p:cNvSpPr/>
          <p:nvPr/>
        </p:nvSpPr>
        <p:spPr>
          <a:xfrm>
            <a:off x="1268954" y="751773"/>
            <a:ext cx="4733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 </a:t>
            </a:r>
            <a:r>
              <a:rPr lang="en-US" dirty="0" err="1"/>
              <a:t>biofungicides</a:t>
            </a:r>
            <a:r>
              <a:rPr lang="en-US" dirty="0"/>
              <a:t> and 7 synthetic fungicides tested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4FF783-A747-4B27-91F5-62FD1E27AA51}"/>
              </a:ext>
            </a:extLst>
          </p:cNvPr>
          <p:cNvSpPr/>
          <p:nvPr/>
        </p:nvSpPr>
        <p:spPr>
          <a:xfrm>
            <a:off x="6760489" y="730905"/>
            <a:ext cx="541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 combinations of bio- and synthetic fungicides tested </a:t>
            </a:r>
          </a:p>
        </p:txBody>
      </p:sp>
    </p:spTree>
    <p:extLst>
      <p:ext uri="{BB962C8B-B14F-4D97-AF65-F5344CB8AC3E}">
        <p14:creationId xmlns:p14="http://schemas.microsoft.com/office/powerpoint/2010/main" val="368743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66D79-F661-4A98-B89B-B0B245AD7507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94AC-489C-48DA-924F-243096D7BD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BC35CA-04F0-474F-9150-AC1A344AF1A8}"/>
              </a:ext>
            </a:extLst>
          </p:cNvPr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13B49-8BC3-4462-BEF5-DF23C537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474A6C-452A-4379-A2B8-B0E4ABCCD766}"/>
              </a:ext>
            </a:extLst>
          </p:cNvPr>
          <p:cNvSpPr txBox="1"/>
          <p:nvPr/>
        </p:nvSpPr>
        <p:spPr>
          <a:xfrm>
            <a:off x="526454" y="2067764"/>
            <a:ext cx="95700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 collected: disease severity (H-B, 1-11 and converted to %; weekly until 42 days), AUDPC, and turf quality (1-9) (only in field study)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E04607-5BF6-D6DC-9A01-9E120A62D216}"/>
              </a:ext>
            </a:extLst>
          </p:cNvPr>
          <p:cNvSpPr/>
          <p:nvPr/>
        </p:nvSpPr>
        <p:spPr>
          <a:xfrm>
            <a:off x="735878" y="2805532"/>
            <a:ext cx="9051179" cy="2498103"/>
          </a:xfrm>
          <a:prstGeom prst="rect">
            <a:avLst/>
          </a:prstGeom>
          <a:noFill/>
          <a:ln w="28575">
            <a:solidFill>
              <a:srgbClr val="00C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T1:</a:t>
            </a:r>
            <a:r>
              <a:rPr lang="en-US" sz="2400" dirty="0">
                <a:solidFill>
                  <a:schemeClr val="tx1"/>
                </a:solidFill>
              </a:rPr>
              <a:t> NTC with no fungicide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T2</a:t>
            </a:r>
            <a:r>
              <a:rPr lang="en-US" sz="2400" b="1" i="1" dirty="0">
                <a:solidFill>
                  <a:schemeClr val="tx1"/>
                </a:solidFill>
              </a:rPr>
              <a:t>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fr-FR" sz="2400" i="1" dirty="0">
                <a:solidFill>
                  <a:schemeClr val="tx1"/>
                </a:solidFill>
              </a:rPr>
              <a:t>B. subtilis</a:t>
            </a:r>
            <a:r>
              <a:rPr lang="en-US" sz="2400" dirty="0">
                <a:solidFill>
                  <a:schemeClr val="tx1"/>
                </a:solidFill>
              </a:rPr>
              <a:t> QST713 (</a:t>
            </a:r>
            <a:r>
              <a:rPr lang="en-US" sz="2400" i="1" dirty="0">
                <a:solidFill>
                  <a:schemeClr val="tx1"/>
                </a:solidFill>
              </a:rPr>
              <a:t>Bs</a:t>
            </a:r>
            <a:r>
              <a:rPr lang="en-US" sz="2400" dirty="0">
                <a:solidFill>
                  <a:schemeClr val="tx1"/>
                </a:solidFill>
              </a:rPr>
              <a:t>) every 7 days</a:t>
            </a:r>
          </a:p>
          <a:p>
            <a:r>
              <a:rPr lang="fr-FR" sz="2400" b="1" dirty="0">
                <a:solidFill>
                  <a:schemeClr val="tx1"/>
                </a:solidFill>
              </a:rPr>
              <a:t>T3: </a:t>
            </a:r>
            <a:r>
              <a:rPr lang="fr-FR" sz="2400" i="1" dirty="0">
                <a:solidFill>
                  <a:schemeClr val="tx1"/>
                </a:solidFill>
              </a:rPr>
              <a:t>Bs</a:t>
            </a:r>
            <a:r>
              <a:rPr lang="en-US" sz="2400" dirty="0">
                <a:solidFill>
                  <a:schemeClr val="tx1"/>
                </a:solidFill>
              </a:rPr>
              <a:t> every 14 days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T4:</a:t>
            </a:r>
            <a:r>
              <a:rPr lang="en-US" sz="2400" dirty="0">
                <a:solidFill>
                  <a:schemeClr val="tx1"/>
                </a:solidFill>
              </a:rPr>
              <a:t> Prop. every 28 days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T5:</a:t>
            </a:r>
            <a:r>
              <a:rPr lang="en-US" sz="2400" dirty="0">
                <a:solidFill>
                  <a:schemeClr val="tx1"/>
                </a:solidFill>
              </a:rPr>
              <a:t> tank mix of 75% </a:t>
            </a:r>
            <a:r>
              <a:rPr lang="fr-FR" sz="2400" i="1" dirty="0">
                <a:solidFill>
                  <a:schemeClr val="tx1"/>
                </a:solidFill>
              </a:rPr>
              <a:t>Bs</a:t>
            </a:r>
            <a:r>
              <a:rPr lang="en-US" sz="2400" dirty="0">
                <a:solidFill>
                  <a:schemeClr val="tx1"/>
                </a:solidFill>
              </a:rPr>
              <a:t> + 25% prop. every 28 days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T6: </a:t>
            </a:r>
            <a:r>
              <a:rPr lang="en-US" sz="2400" dirty="0">
                <a:solidFill>
                  <a:schemeClr val="tx1"/>
                </a:solidFill>
              </a:rPr>
              <a:t>75% </a:t>
            </a:r>
            <a:r>
              <a:rPr lang="fr-FR" sz="2400" i="1" dirty="0">
                <a:solidFill>
                  <a:schemeClr val="tx1"/>
                </a:solidFill>
              </a:rPr>
              <a:t>Bs </a:t>
            </a:r>
            <a:r>
              <a:rPr lang="en-US" sz="2400" dirty="0">
                <a:solidFill>
                  <a:schemeClr val="tx1"/>
                </a:solidFill>
              </a:rPr>
              <a:t>+ 25% prop. tank mix in rotation with 100%</a:t>
            </a:r>
            <a:r>
              <a:rPr lang="fr-FR" sz="2400" i="1" dirty="0">
                <a:solidFill>
                  <a:schemeClr val="tx1"/>
                </a:solidFill>
              </a:rPr>
              <a:t> Bs </a:t>
            </a:r>
            <a:r>
              <a:rPr lang="en-US" sz="2400" dirty="0">
                <a:solidFill>
                  <a:schemeClr val="tx1"/>
                </a:solidFill>
              </a:rPr>
              <a:t>every 14 days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T7:</a:t>
            </a:r>
            <a:r>
              <a:rPr lang="en-US" sz="2400" dirty="0">
                <a:solidFill>
                  <a:schemeClr val="tx1"/>
                </a:solidFill>
              </a:rPr>
              <a:t> 100%</a:t>
            </a:r>
            <a:r>
              <a:rPr lang="fr-FR" sz="2400" i="1" dirty="0">
                <a:solidFill>
                  <a:schemeClr val="tx1"/>
                </a:solidFill>
              </a:rPr>
              <a:t> Bs </a:t>
            </a:r>
            <a:r>
              <a:rPr lang="en-US" sz="2400" dirty="0">
                <a:solidFill>
                  <a:schemeClr val="tx1"/>
                </a:solidFill>
              </a:rPr>
              <a:t>in rotation with 75% </a:t>
            </a:r>
            <a:r>
              <a:rPr lang="fr-FR" sz="2400" i="1" dirty="0">
                <a:solidFill>
                  <a:schemeClr val="tx1"/>
                </a:solidFill>
              </a:rPr>
              <a:t>Bs</a:t>
            </a:r>
            <a:r>
              <a:rPr lang="en-US" sz="2400" dirty="0">
                <a:solidFill>
                  <a:schemeClr val="tx1"/>
                </a:solidFill>
              </a:rPr>
              <a:t> + 25% prop. tank mix every 14 days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90DE5-AD57-9D02-2A4D-7395A852819C}"/>
              </a:ext>
            </a:extLst>
          </p:cNvPr>
          <p:cNvSpPr txBox="1"/>
          <p:nvPr/>
        </p:nvSpPr>
        <p:spPr>
          <a:xfrm>
            <a:off x="502662" y="1447338"/>
            <a:ext cx="8054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Turf type: </a:t>
            </a:r>
            <a:r>
              <a:rPr lang="en-US" sz="2400" dirty="0" err="1"/>
              <a:t>Zoysiagrass</a:t>
            </a:r>
            <a:r>
              <a:rPr lang="en-US" sz="2400" dirty="0"/>
              <a:t> ‘El Toro’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RCBD with four reps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Seven spray programs included (curatively):  </a:t>
            </a:r>
          </a:p>
        </p:txBody>
      </p:sp>
      <p:pic>
        <p:nvPicPr>
          <p:cNvPr id="9" name="Picture 8" descr="A close-up of a grass field&#10;&#10;Description automatically generated">
            <a:extLst>
              <a:ext uri="{FF2B5EF4-FFF2-40B4-BE49-F238E27FC236}">
                <a16:creationId xmlns:a16="http://schemas.microsoft.com/office/drawing/2014/main" id="{E303CCBF-C5B6-A7FB-7846-C746CF6A2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2960" y="3812411"/>
            <a:ext cx="2656351" cy="1992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54B265-D9C8-13E1-2836-F3B7591D5F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51936" y="1341898"/>
            <a:ext cx="2385259" cy="1788945"/>
          </a:xfrm>
          <a:prstGeom prst="rect">
            <a:avLst/>
          </a:prstGeom>
        </p:spPr>
      </p:pic>
      <p:pic>
        <p:nvPicPr>
          <p:cNvPr id="15" name="Picture 14" descr="A tray of green grass&#10;&#10;Description automatically generated">
            <a:extLst>
              <a:ext uri="{FF2B5EF4-FFF2-40B4-BE49-F238E27FC236}">
                <a16:creationId xmlns:a16="http://schemas.microsoft.com/office/drawing/2014/main" id="{C1CB15A0-8708-9483-3565-CF4900F47B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19021" r="2824" b="15053"/>
          <a:stretch/>
        </p:blipFill>
        <p:spPr>
          <a:xfrm>
            <a:off x="6567688" y="1107505"/>
            <a:ext cx="3206040" cy="16493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C9553A6-4E27-4EE7-903D-9A78DAA525CF}"/>
              </a:ext>
            </a:extLst>
          </p:cNvPr>
          <p:cNvSpPr txBox="1">
            <a:spLocks/>
          </p:cNvSpPr>
          <p:nvPr/>
        </p:nvSpPr>
        <p:spPr>
          <a:xfrm>
            <a:off x="965199" y="53736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Biofungicide</a:t>
            </a:r>
            <a:r>
              <a:rPr lang="en-US" sz="3200" b="1" dirty="0"/>
              <a:t> efficacy assay against Rhizoctonia large patch in growth chamber and field trials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73973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66D79-F661-4A98-B89B-B0B245AD7507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94AC-489C-48DA-924F-243096D7BD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BC35CA-04F0-474F-9150-AC1A344AF1A8}"/>
              </a:ext>
            </a:extLst>
          </p:cNvPr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13B49-8BC3-4462-BEF5-DF23C537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99E8AB-715A-97B0-B594-FE21BE10FAD4}"/>
              </a:ext>
            </a:extLst>
          </p:cNvPr>
          <p:cNvSpPr txBox="1"/>
          <p:nvPr/>
        </p:nvSpPr>
        <p:spPr>
          <a:xfrm>
            <a:off x="98840" y="1751467"/>
            <a:ext cx="208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Growth chamber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8FDF1-D2C3-DF7C-AEFF-080BF2D50D67}"/>
              </a:ext>
            </a:extLst>
          </p:cNvPr>
          <p:cNvSpPr txBox="1"/>
          <p:nvPr/>
        </p:nvSpPr>
        <p:spPr>
          <a:xfrm>
            <a:off x="98840" y="4565295"/>
            <a:ext cx="208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Field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842002-3DC4-4693-9D88-604ACDCB9824}"/>
              </a:ext>
            </a:extLst>
          </p:cNvPr>
          <p:cNvSpPr txBox="1"/>
          <p:nvPr/>
        </p:nvSpPr>
        <p:spPr>
          <a:xfrm>
            <a:off x="8850768" y="835831"/>
            <a:ext cx="3322544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F8766D"/>
                </a:highlight>
              </a:rPr>
              <a:t>T1:</a:t>
            </a:r>
            <a:r>
              <a:rPr lang="en-US" sz="1400" dirty="0">
                <a:highlight>
                  <a:srgbClr val="F8766D"/>
                </a:highlight>
              </a:rPr>
              <a:t> non-treated control (NTC)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C49A00"/>
                </a:highlight>
              </a:rPr>
              <a:t>T2</a:t>
            </a:r>
            <a:r>
              <a:rPr lang="en-US" sz="1400" b="1" i="1" dirty="0">
                <a:highlight>
                  <a:srgbClr val="C49A00"/>
                </a:highlight>
              </a:rPr>
              <a:t>:</a:t>
            </a:r>
            <a:r>
              <a:rPr lang="en-US" sz="1400" i="1" dirty="0">
                <a:highlight>
                  <a:srgbClr val="C49A00"/>
                </a:highlight>
              </a:rPr>
              <a:t> </a:t>
            </a:r>
            <a:r>
              <a:rPr lang="fr-FR" sz="1400" i="1" dirty="0">
                <a:highlight>
                  <a:srgbClr val="C49A00"/>
                </a:highlight>
              </a:rPr>
              <a:t>B. subtilis</a:t>
            </a:r>
            <a:r>
              <a:rPr lang="en-US" sz="1400" dirty="0">
                <a:highlight>
                  <a:srgbClr val="C49A00"/>
                </a:highlight>
              </a:rPr>
              <a:t> QST713 (</a:t>
            </a:r>
            <a:r>
              <a:rPr lang="en-US" sz="1400" i="1" dirty="0">
                <a:highlight>
                  <a:srgbClr val="C49A00"/>
                </a:highlight>
              </a:rPr>
              <a:t>Bs</a:t>
            </a:r>
            <a:r>
              <a:rPr lang="en-US" sz="1400" dirty="0">
                <a:highlight>
                  <a:srgbClr val="C49A00"/>
                </a:highlight>
              </a:rPr>
              <a:t>)@7 days</a:t>
            </a:r>
          </a:p>
          <a:p>
            <a:pPr>
              <a:spcAft>
                <a:spcPts val="300"/>
              </a:spcAft>
            </a:pPr>
            <a:r>
              <a:rPr lang="fr-FR" sz="1400" b="1" dirty="0">
                <a:highlight>
                  <a:srgbClr val="53B400"/>
                </a:highlight>
              </a:rPr>
              <a:t>T3: </a:t>
            </a:r>
            <a:r>
              <a:rPr lang="fr-FR" sz="1400" i="1" dirty="0">
                <a:highlight>
                  <a:srgbClr val="53B400"/>
                </a:highlight>
              </a:rPr>
              <a:t>Bs</a:t>
            </a:r>
            <a:r>
              <a:rPr lang="en-US" sz="1400" i="1" dirty="0">
                <a:highlight>
                  <a:srgbClr val="53B400"/>
                </a:highlight>
              </a:rPr>
              <a:t>@</a:t>
            </a:r>
            <a:r>
              <a:rPr lang="en-US" sz="1400" dirty="0">
                <a:highlight>
                  <a:srgbClr val="53B400"/>
                </a:highlight>
              </a:rPr>
              <a:t>14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00C094"/>
                </a:highlight>
              </a:rPr>
              <a:t>T4:</a:t>
            </a:r>
            <a:r>
              <a:rPr lang="en-US" sz="1400" dirty="0">
                <a:highlight>
                  <a:srgbClr val="00C094"/>
                </a:highlight>
              </a:rPr>
              <a:t> Prop.@28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00B6EB"/>
                </a:highlight>
              </a:rPr>
              <a:t>T5:</a:t>
            </a:r>
            <a:r>
              <a:rPr lang="en-US" sz="1400" dirty="0">
                <a:highlight>
                  <a:srgbClr val="00B6EB"/>
                </a:highlight>
              </a:rPr>
              <a:t> 75% </a:t>
            </a:r>
            <a:r>
              <a:rPr lang="fr-FR" sz="1400" i="1" dirty="0">
                <a:highlight>
                  <a:srgbClr val="00B6EB"/>
                </a:highlight>
              </a:rPr>
              <a:t>Bs</a:t>
            </a:r>
            <a:r>
              <a:rPr lang="en-US" sz="1400" dirty="0">
                <a:highlight>
                  <a:srgbClr val="00B6EB"/>
                </a:highlight>
              </a:rPr>
              <a:t> + 25% prop@28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A58AFF"/>
                </a:highlight>
              </a:rPr>
              <a:t>T6: </a:t>
            </a:r>
            <a:r>
              <a:rPr lang="en-US" sz="1400" dirty="0">
                <a:highlight>
                  <a:srgbClr val="A58AFF"/>
                </a:highlight>
              </a:rPr>
              <a:t>75% </a:t>
            </a:r>
            <a:r>
              <a:rPr lang="fr-FR" sz="1400" i="1" dirty="0">
                <a:highlight>
                  <a:srgbClr val="A58AFF"/>
                </a:highlight>
              </a:rPr>
              <a:t>Bs </a:t>
            </a:r>
            <a:r>
              <a:rPr lang="en-US" sz="1400" dirty="0">
                <a:highlight>
                  <a:srgbClr val="A58AFF"/>
                </a:highlight>
              </a:rPr>
              <a:t>+ 25% prop. - 100%</a:t>
            </a:r>
            <a:r>
              <a:rPr lang="fr-FR" sz="1400" i="1" dirty="0">
                <a:highlight>
                  <a:srgbClr val="A58AFF"/>
                </a:highlight>
              </a:rPr>
              <a:t> Bs@</a:t>
            </a:r>
            <a:r>
              <a:rPr lang="en-US" sz="1400" dirty="0">
                <a:highlight>
                  <a:srgbClr val="A58AFF"/>
                </a:highlight>
              </a:rPr>
              <a:t>14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FB61D7"/>
                </a:highlight>
              </a:rPr>
              <a:t>T7:</a:t>
            </a:r>
            <a:r>
              <a:rPr lang="en-US" sz="1400" dirty="0">
                <a:highlight>
                  <a:srgbClr val="FB61D7"/>
                </a:highlight>
              </a:rPr>
              <a:t> 100%</a:t>
            </a:r>
            <a:r>
              <a:rPr lang="fr-FR" sz="1400" i="1" dirty="0">
                <a:highlight>
                  <a:srgbClr val="FB61D7"/>
                </a:highlight>
              </a:rPr>
              <a:t> Bs - </a:t>
            </a:r>
            <a:r>
              <a:rPr lang="en-US" sz="1400" dirty="0">
                <a:highlight>
                  <a:srgbClr val="FB61D7"/>
                </a:highlight>
              </a:rPr>
              <a:t>75% </a:t>
            </a:r>
            <a:r>
              <a:rPr lang="fr-FR" sz="1400" i="1" dirty="0">
                <a:highlight>
                  <a:srgbClr val="FB61D7"/>
                </a:highlight>
              </a:rPr>
              <a:t>Bs</a:t>
            </a:r>
            <a:r>
              <a:rPr lang="en-US" sz="1400" dirty="0">
                <a:highlight>
                  <a:srgbClr val="FB61D7"/>
                </a:highlight>
              </a:rPr>
              <a:t> + 25% prop.@14 days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7380125-34AE-0B4B-83E4-DE0EBD697CBB}"/>
              </a:ext>
            </a:extLst>
          </p:cNvPr>
          <p:cNvGrpSpPr/>
          <p:nvPr/>
        </p:nvGrpSpPr>
        <p:grpSpPr>
          <a:xfrm>
            <a:off x="2062557" y="3393286"/>
            <a:ext cx="2840687" cy="2707499"/>
            <a:chOff x="2066563" y="3457715"/>
            <a:chExt cx="2840687" cy="2707499"/>
          </a:xfrm>
        </p:grpSpPr>
        <p:pic>
          <p:nvPicPr>
            <p:cNvPr id="33" name="Picture 32" descr="A graph of different colored bars&#10;&#10;Description automatically generated">
              <a:extLst>
                <a:ext uri="{FF2B5EF4-FFF2-40B4-BE49-F238E27FC236}">
                  <a16:creationId xmlns:a16="http://schemas.microsoft.com/office/drawing/2014/main" id="{1C0FFC68-38E0-5B13-3BB5-9CD0C5F30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50"/>
            <a:stretch/>
          </p:blipFill>
          <p:spPr>
            <a:xfrm>
              <a:off x="2105025" y="3482136"/>
              <a:ext cx="2802225" cy="268307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7AED0F-E2C9-495B-6D54-109A89B5525C}"/>
                </a:ext>
              </a:extLst>
            </p:cNvPr>
            <p:cNvSpPr txBox="1"/>
            <p:nvPr/>
          </p:nvSpPr>
          <p:spPr>
            <a:xfrm>
              <a:off x="2066563" y="3457715"/>
              <a:ext cx="219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FBF441C-EE4B-6937-31BC-CF42AFDD37A8}"/>
              </a:ext>
            </a:extLst>
          </p:cNvPr>
          <p:cNvGrpSpPr/>
          <p:nvPr/>
        </p:nvGrpSpPr>
        <p:grpSpPr>
          <a:xfrm>
            <a:off x="5152576" y="3366802"/>
            <a:ext cx="2812063" cy="2741617"/>
            <a:chOff x="5148280" y="3422895"/>
            <a:chExt cx="2812063" cy="2741617"/>
          </a:xfrm>
        </p:grpSpPr>
        <p:pic>
          <p:nvPicPr>
            <p:cNvPr id="36" name="Picture 35" descr="A graph of different colored bars&#10;&#10;Description automatically generated">
              <a:extLst>
                <a:ext uri="{FF2B5EF4-FFF2-40B4-BE49-F238E27FC236}">
                  <a16:creationId xmlns:a16="http://schemas.microsoft.com/office/drawing/2014/main" id="{04CF297D-BB26-9E2B-857E-EF9502C2B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54"/>
            <a:stretch/>
          </p:blipFill>
          <p:spPr>
            <a:xfrm>
              <a:off x="5148280" y="3482741"/>
              <a:ext cx="2812063" cy="268177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19F7DB-94CE-A39B-8EDE-1FB0C633A312}"/>
                </a:ext>
              </a:extLst>
            </p:cNvPr>
            <p:cNvSpPr txBox="1"/>
            <p:nvPr/>
          </p:nvSpPr>
          <p:spPr>
            <a:xfrm>
              <a:off x="5148642" y="3422895"/>
              <a:ext cx="219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2DB4E9F-CD05-FEAA-DF08-8CB51BEB07AC}"/>
              </a:ext>
            </a:extLst>
          </p:cNvPr>
          <p:cNvGrpSpPr/>
          <p:nvPr/>
        </p:nvGrpSpPr>
        <p:grpSpPr>
          <a:xfrm>
            <a:off x="8199823" y="3399463"/>
            <a:ext cx="2867798" cy="2705754"/>
            <a:chOff x="8182685" y="3457714"/>
            <a:chExt cx="2867798" cy="2705754"/>
          </a:xfrm>
        </p:grpSpPr>
        <p:pic>
          <p:nvPicPr>
            <p:cNvPr id="31" name="Picture 30" descr="A graph of colored bars&#10;&#10;Description automatically generated with medium confidence">
              <a:extLst>
                <a:ext uri="{FF2B5EF4-FFF2-40B4-BE49-F238E27FC236}">
                  <a16:creationId xmlns:a16="http://schemas.microsoft.com/office/drawing/2014/main" id="{FA8B8A3B-84A2-CC2A-13CA-0009D6893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20"/>
            <a:stretch/>
          </p:blipFill>
          <p:spPr>
            <a:xfrm>
              <a:off x="8303641" y="3473855"/>
              <a:ext cx="2746842" cy="26896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C40B4D-08A9-2467-0729-19480B62F183}"/>
                </a:ext>
              </a:extLst>
            </p:cNvPr>
            <p:cNvSpPr txBox="1"/>
            <p:nvPr/>
          </p:nvSpPr>
          <p:spPr>
            <a:xfrm>
              <a:off x="8182685" y="3457714"/>
              <a:ext cx="219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0782-9AD2-2A25-9F3F-6D5F3B188925}"/>
              </a:ext>
            </a:extLst>
          </p:cNvPr>
          <p:cNvSpPr/>
          <p:nvPr/>
        </p:nvSpPr>
        <p:spPr>
          <a:xfrm>
            <a:off x="6468966" y="4879087"/>
            <a:ext cx="355866" cy="1114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81B6E-8C78-0909-2F4C-C91BD89FCCC8}"/>
              </a:ext>
            </a:extLst>
          </p:cNvPr>
          <p:cNvSpPr/>
          <p:nvPr/>
        </p:nvSpPr>
        <p:spPr>
          <a:xfrm>
            <a:off x="3400969" y="4863661"/>
            <a:ext cx="355866" cy="1114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900ACFA-5C3D-E846-CA78-E6357549A04F}"/>
              </a:ext>
            </a:extLst>
          </p:cNvPr>
          <p:cNvGrpSpPr/>
          <p:nvPr/>
        </p:nvGrpSpPr>
        <p:grpSpPr>
          <a:xfrm>
            <a:off x="8673414" y="2113492"/>
            <a:ext cx="219026" cy="487487"/>
            <a:chOff x="8673414" y="2113492"/>
            <a:chExt cx="219026" cy="487487"/>
          </a:xfrm>
        </p:grpSpPr>
        <p:pic>
          <p:nvPicPr>
            <p:cNvPr id="60" name="Picture 8" descr="Red Tick Icon Vector Symbol Checkmark Stock Vector (Royalty Free)  1384873091 | Shutterstock">
              <a:extLst>
                <a:ext uri="{FF2B5EF4-FFF2-40B4-BE49-F238E27FC236}">
                  <a16:creationId xmlns:a16="http://schemas.microsoft.com/office/drawing/2014/main" id="{4491E314-69D1-E6AE-3A1C-C8D943B889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5" t="8982" r="13172" b="18100"/>
            <a:stretch/>
          </p:blipFill>
          <p:spPr bwMode="auto">
            <a:xfrm>
              <a:off x="8673415" y="2113492"/>
              <a:ext cx="219025" cy="23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8" descr="Red Tick Icon Vector Symbol Checkmark Stock Vector (Royalty Free)  1384873091 | Shutterstock">
              <a:extLst>
                <a:ext uri="{FF2B5EF4-FFF2-40B4-BE49-F238E27FC236}">
                  <a16:creationId xmlns:a16="http://schemas.microsoft.com/office/drawing/2014/main" id="{A76B0478-E5ED-6CDE-F2E9-DDDEA2E06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5" t="8982" r="13172" b="18100"/>
            <a:stretch/>
          </p:blipFill>
          <p:spPr bwMode="auto">
            <a:xfrm>
              <a:off x="8673414" y="2363953"/>
              <a:ext cx="219025" cy="23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A3658C-2A90-67BB-D057-5CEF444AB7E8}"/>
              </a:ext>
            </a:extLst>
          </p:cNvPr>
          <p:cNvGrpSpPr/>
          <p:nvPr/>
        </p:nvGrpSpPr>
        <p:grpSpPr>
          <a:xfrm>
            <a:off x="2073411" y="681942"/>
            <a:ext cx="2809847" cy="2746235"/>
            <a:chOff x="2073411" y="681942"/>
            <a:chExt cx="2809847" cy="2746235"/>
          </a:xfrm>
        </p:grpSpPr>
        <p:pic>
          <p:nvPicPr>
            <p:cNvPr id="4" name="Picture 3" descr="A graph of different colored bars&#10;&#10;Description automatically generated">
              <a:extLst>
                <a:ext uri="{FF2B5EF4-FFF2-40B4-BE49-F238E27FC236}">
                  <a16:creationId xmlns:a16="http://schemas.microsoft.com/office/drawing/2014/main" id="{53F72938-A3A1-493D-1A7F-8C3EBDC6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020" y="701313"/>
              <a:ext cx="2782238" cy="27268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33D707-4252-6E73-B0BD-FBA373F00004}"/>
                </a:ext>
              </a:extLst>
            </p:cNvPr>
            <p:cNvSpPr txBox="1"/>
            <p:nvPr/>
          </p:nvSpPr>
          <p:spPr>
            <a:xfrm>
              <a:off x="2073411" y="681942"/>
              <a:ext cx="219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512B4A-28D0-762A-D95A-EFAF2D97DC29}"/>
              </a:ext>
            </a:extLst>
          </p:cNvPr>
          <p:cNvSpPr/>
          <p:nvPr/>
        </p:nvSpPr>
        <p:spPr>
          <a:xfrm>
            <a:off x="4100806" y="2231571"/>
            <a:ext cx="701301" cy="1119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B8CDCD-5F0F-F86C-D501-AE1E6D573FD3}"/>
              </a:ext>
            </a:extLst>
          </p:cNvPr>
          <p:cNvGrpSpPr/>
          <p:nvPr/>
        </p:nvGrpSpPr>
        <p:grpSpPr>
          <a:xfrm>
            <a:off x="5132345" y="681941"/>
            <a:ext cx="2799417" cy="2720055"/>
            <a:chOff x="5132345" y="681941"/>
            <a:chExt cx="2799417" cy="2720055"/>
          </a:xfrm>
        </p:grpSpPr>
        <p:pic>
          <p:nvPicPr>
            <p:cNvPr id="11" name="Picture 10" descr="A graph of different colored squares&#10;&#10;Description automatically generated">
              <a:extLst>
                <a:ext uri="{FF2B5EF4-FFF2-40B4-BE49-F238E27FC236}">
                  <a16:creationId xmlns:a16="http://schemas.microsoft.com/office/drawing/2014/main" id="{DD6A3661-1953-EE9F-9F9C-D57C244D3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345" y="718918"/>
              <a:ext cx="2799417" cy="268307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CFE48E-FB93-1AF8-8CC7-65F14848F072}"/>
                </a:ext>
              </a:extLst>
            </p:cNvPr>
            <p:cNvSpPr txBox="1"/>
            <p:nvPr/>
          </p:nvSpPr>
          <p:spPr>
            <a:xfrm>
              <a:off x="5152938" y="681941"/>
              <a:ext cx="219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A206510-1821-4F8C-56B2-D5926B40C431}"/>
              </a:ext>
            </a:extLst>
          </p:cNvPr>
          <p:cNvSpPr/>
          <p:nvPr/>
        </p:nvSpPr>
        <p:spPr>
          <a:xfrm>
            <a:off x="7157769" y="2231571"/>
            <a:ext cx="679946" cy="11059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2089E8A-F407-4DF3-A8B8-C709808CDE93}"/>
              </a:ext>
            </a:extLst>
          </p:cNvPr>
          <p:cNvSpPr txBox="1">
            <a:spLocks/>
          </p:cNvSpPr>
          <p:nvPr/>
        </p:nvSpPr>
        <p:spPr>
          <a:xfrm>
            <a:off x="1140894" y="-319807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err="1"/>
              <a:t>Biofungicide</a:t>
            </a:r>
            <a:r>
              <a:rPr lang="en-US" sz="2200" b="1" dirty="0"/>
              <a:t> efficacy assay against Rhizoctonia large patch in growth chamber and field trials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8049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66D79-F661-4A98-B89B-B0B245AD7507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94AC-489C-48DA-924F-243096D7BD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BC35CA-04F0-474F-9150-AC1A344AF1A8}"/>
              </a:ext>
            </a:extLst>
          </p:cNvPr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13B49-8BC3-4462-BEF5-DF23C537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pic>
        <p:nvPicPr>
          <p:cNvPr id="15" name="Picture 14" descr="Chart, bar chart, histogram&#10;&#10;Description automatically generated">
            <a:extLst>
              <a:ext uri="{FF2B5EF4-FFF2-40B4-BE49-F238E27FC236}">
                <a16:creationId xmlns:a16="http://schemas.microsoft.com/office/drawing/2014/main" id="{EB8FA6DB-6669-879D-D5C9-80B98C8A1A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"/>
          <a:stretch/>
        </p:blipFill>
        <p:spPr>
          <a:xfrm>
            <a:off x="180092" y="663673"/>
            <a:ext cx="3365420" cy="2793560"/>
          </a:xfrm>
          <a:prstGeom prst="rect">
            <a:avLst/>
          </a:prstGeom>
        </p:spPr>
      </p:pic>
      <p:pic>
        <p:nvPicPr>
          <p:cNvPr id="17" name="Picture 16" descr="Chart, box and whisker chart&#10;&#10;Description automatically generated">
            <a:extLst>
              <a:ext uri="{FF2B5EF4-FFF2-40B4-BE49-F238E27FC236}">
                <a16:creationId xmlns:a16="http://schemas.microsoft.com/office/drawing/2014/main" id="{281F2765-87DA-3A61-8644-6C93E1DC7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96" y="647008"/>
            <a:ext cx="3322544" cy="28102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842002-3DC4-4693-9D88-604ACDCB9824}"/>
              </a:ext>
            </a:extLst>
          </p:cNvPr>
          <p:cNvSpPr txBox="1"/>
          <p:nvPr/>
        </p:nvSpPr>
        <p:spPr>
          <a:xfrm>
            <a:off x="7204865" y="835831"/>
            <a:ext cx="3322544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F8766D"/>
                </a:highlight>
              </a:rPr>
              <a:t>T1:</a:t>
            </a:r>
            <a:r>
              <a:rPr lang="en-US" sz="1400" dirty="0">
                <a:highlight>
                  <a:srgbClr val="F8766D"/>
                </a:highlight>
              </a:rPr>
              <a:t> NTC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C49A00"/>
                </a:highlight>
              </a:rPr>
              <a:t>T2</a:t>
            </a:r>
            <a:r>
              <a:rPr lang="en-US" sz="1400" b="1" i="1" dirty="0">
                <a:highlight>
                  <a:srgbClr val="C49A00"/>
                </a:highlight>
              </a:rPr>
              <a:t>:</a:t>
            </a:r>
            <a:r>
              <a:rPr lang="en-US" sz="1400" i="1" dirty="0">
                <a:highlight>
                  <a:srgbClr val="C49A00"/>
                </a:highlight>
              </a:rPr>
              <a:t> </a:t>
            </a:r>
            <a:r>
              <a:rPr lang="fr-FR" sz="1400" i="1" dirty="0">
                <a:highlight>
                  <a:srgbClr val="C49A00"/>
                </a:highlight>
              </a:rPr>
              <a:t>B. subtilis</a:t>
            </a:r>
            <a:r>
              <a:rPr lang="en-US" sz="1400" dirty="0">
                <a:highlight>
                  <a:srgbClr val="C49A00"/>
                </a:highlight>
              </a:rPr>
              <a:t> QST713 (</a:t>
            </a:r>
            <a:r>
              <a:rPr lang="en-US" sz="1400" i="1" dirty="0">
                <a:highlight>
                  <a:srgbClr val="C49A00"/>
                </a:highlight>
              </a:rPr>
              <a:t>Bs</a:t>
            </a:r>
            <a:r>
              <a:rPr lang="en-US" sz="1400" dirty="0">
                <a:highlight>
                  <a:srgbClr val="C49A00"/>
                </a:highlight>
              </a:rPr>
              <a:t>)@7 days</a:t>
            </a:r>
          </a:p>
          <a:p>
            <a:pPr>
              <a:spcAft>
                <a:spcPts val="300"/>
              </a:spcAft>
            </a:pPr>
            <a:r>
              <a:rPr lang="fr-FR" sz="1400" b="1" dirty="0">
                <a:highlight>
                  <a:srgbClr val="53B400"/>
                </a:highlight>
              </a:rPr>
              <a:t>T3: </a:t>
            </a:r>
            <a:r>
              <a:rPr lang="fr-FR" sz="1400" i="1" dirty="0">
                <a:highlight>
                  <a:srgbClr val="53B400"/>
                </a:highlight>
              </a:rPr>
              <a:t>Bs</a:t>
            </a:r>
            <a:r>
              <a:rPr lang="en-US" sz="1400" i="1" dirty="0">
                <a:highlight>
                  <a:srgbClr val="53B400"/>
                </a:highlight>
              </a:rPr>
              <a:t>@</a:t>
            </a:r>
            <a:r>
              <a:rPr lang="en-US" sz="1400" dirty="0">
                <a:highlight>
                  <a:srgbClr val="53B400"/>
                </a:highlight>
              </a:rPr>
              <a:t>14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00C094"/>
                </a:highlight>
              </a:rPr>
              <a:t>T4:</a:t>
            </a:r>
            <a:r>
              <a:rPr lang="en-US" sz="1400" dirty="0">
                <a:highlight>
                  <a:srgbClr val="00C094"/>
                </a:highlight>
              </a:rPr>
              <a:t> Prop.@28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00B6EB"/>
                </a:highlight>
              </a:rPr>
              <a:t>T5:</a:t>
            </a:r>
            <a:r>
              <a:rPr lang="en-US" sz="1400" dirty="0">
                <a:highlight>
                  <a:srgbClr val="00B6EB"/>
                </a:highlight>
              </a:rPr>
              <a:t> 75% </a:t>
            </a:r>
            <a:r>
              <a:rPr lang="fr-FR" sz="1400" i="1" dirty="0">
                <a:highlight>
                  <a:srgbClr val="00B6EB"/>
                </a:highlight>
              </a:rPr>
              <a:t>Bs</a:t>
            </a:r>
            <a:r>
              <a:rPr lang="en-US" sz="1400" dirty="0">
                <a:highlight>
                  <a:srgbClr val="00B6EB"/>
                </a:highlight>
              </a:rPr>
              <a:t> + 25% prop@28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A58AFF"/>
                </a:highlight>
              </a:rPr>
              <a:t>T6: </a:t>
            </a:r>
            <a:r>
              <a:rPr lang="en-US" sz="1400" dirty="0">
                <a:highlight>
                  <a:srgbClr val="A58AFF"/>
                </a:highlight>
              </a:rPr>
              <a:t>75% </a:t>
            </a:r>
            <a:r>
              <a:rPr lang="fr-FR" sz="1400" i="1" dirty="0">
                <a:highlight>
                  <a:srgbClr val="A58AFF"/>
                </a:highlight>
              </a:rPr>
              <a:t>Bs </a:t>
            </a:r>
            <a:r>
              <a:rPr lang="en-US" sz="1400" dirty="0">
                <a:highlight>
                  <a:srgbClr val="A58AFF"/>
                </a:highlight>
              </a:rPr>
              <a:t>+ 25% prop. - 100%</a:t>
            </a:r>
            <a:r>
              <a:rPr lang="fr-FR" sz="1400" i="1" dirty="0">
                <a:highlight>
                  <a:srgbClr val="A58AFF"/>
                </a:highlight>
              </a:rPr>
              <a:t> Bs@</a:t>
            </a:r>
            <a:r>
              <a:rPr lang="en-US" sz="1400" dirty="0">
                <a:highlight>
                  <a:srgbClr val="A58AFF"/>
                </a:highlight>
              </a:rPr>
              <a:t>14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FB61D7"/>
                </a:highlight>
              </a:rPr>
              <a:t>T7:</a:t>
            </a:r>
            <a:r>
              <a:rPr lang="en-US" sz="1400" dirty="0">
                <a:highlight>
                  <a:srgbClr val="FB61D7"/>
                </a:highlight>
              </a:rPr>
              <a:t> 100%</a:t>
            </a:r>
            <a:r>
              <a:rPr lang="fr-FR" sz="1400" i="1" dirty="0">
                <a:highlight>
                  <a:srgbClr val="FB61D7"/>
                </a:highlight>
              </a:rPr>
              <a:t> Bs - </a:t>
            </a:r>
            <a:r>
              <a:rPr lang="en-US" sz="1400" dirty="0">
                <a:highlight>
                  <a:srgbClr val="FB61D7"/>
                </a:highlight>
              </a:rPr>
              <a:t>75% </a:t>
            </a:r>
            <a:r>
              <a:rPr lang="fr-FR" sz="1400" i="1" dirty="0">
                <a:highlight>
                  <a:srgbClr val="FB61D7"/>
                </a:highlight>
              </a:rPr>
              <a:t>Bs</a:t>
            </a:r>
            <a:r>
              <a:rPr lang="en-US" sz="1400" dirty="0">
                <a:highlight>
                  <a:srgbClr val="FB61D7"/>
                </a:highlight>
              </a:rPr>
              <a:t> + 25% prop.@14 days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C7CA60-911B-BCAD-6EE5-D7ACB98FC40F}"/>
              </a:ext>
            </a:extLst>
          </p:cNvPr>
          <p:cNvSpPr/>
          <p:nvPr/>
        </p:nvSpPr>
        <p:spPr>
          <a:xfrm>
            <a:off x="4342964" y="2521004"/>
            <a:ext cx="428307" cy="858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BAD345-4BA8-0075-5863-735201BD59AB}"/>
              </a:ext>
            </a:extLst>
          </p:cNvPr>
          <p:cNvSpPr/>
          <p:nvPr/>
        </p:nvSpPr>
        <p:spPr>
          <a:xfrm>
            <a:off x="6028609" y="2528004"/>
            <a:ext cx="428307" cy="858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5" name="Picture 8" descr="Red Tick Icon Vector Symbol Checkmark Stock Vector (Royalty Free)  1384873091 | Shutterstock">
            <a:extLst>
              <a:ext uri="{FF2B5EF4-FFF2-40B4-BE49-F238E27FC236}">
                <a16:creationId xmlns:a16="http://schemas.microsoft.com/office/drawing/2014/main" id="{B079799F-FACD-3886-F1CD-576331824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8982" r="13172" b="18100"/>
          <a:stretch/>
        </p:blipFill>
        <p:spPr bwMode="auto">
          <a:xfrm>
            <a:off x="4313109" y="1879467"/>
            <a:ext cx="563223" cy="60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5F271E6-4E63-4F4E-9864-4F28BC748ABE}"/>
              </a:ext>
            </a:extLst>
          </p:cNvPr>
          <p:cNvSpPr txBox="1">
            <a:spLocks/>
          </p:cNvSpPr>
          <p:nvPr/>
        </p:nvSpPr>
        <p:spPr>
          <a:xfrm>
            <a:off x="973226" y="-343492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err="1"/>
              <a:t>Biofungicide</a:t>
            </a:r>
            <a:r>
              <a:rPr lang="en-US" sz="2600" b="1" dirty="0"/>
              <a:t> efficacy assay against dollar spot in field trials</a:t>
            </a:r>
            <a:endParaRPr lang="en-US" sz="2600" b="1" i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5E6B78-6FF5-4B81-8C3E-A4DD2CA437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39" y="3544207"/>
            <a:ext cx="6401937" cy="2504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2884F-0A0C-43B4-AFC8-03C68A4C4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146" y="3703572"/>
            <a:ext cx="5332386" cy="21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66D79-F661-4A98-B89B-B0B245AD7507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94AC-489C-48DA-924F-243096D7BD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BC35CA-04F0-474F-9150-AC1A344AF1A8}"/>
              </a:ext>
            </a:extLst>
          </p:cNvPr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813B49-8BC3-4462-BEF5-DF23C537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4" y="-165260"/>
            <a:ext cx="471091" cy="684505"/>
          </a:xfrm>
          <a:prstGeom prst="rect">
            <a:avLst/>
          </a:prstGeom>
        </p:spPr>
      </p:pic>
      <p:pic>
        <p:nvPicPr>
          <p:cNvPr id="17" name="Picture 16" descr="A graph of a disease&#10;&#10;Description automatically generated with medium confidence">
            <a:extLst>
              <a:ext uri="{FF2B5EF4-FFF2-40B4-BE49-F238E27FC236}">
                <a16:creationId xmlns:a16="http://schemas.microsoft.com/office/drawing/2014/main" id="{45B8AB89-EE88-1D9E-A452-DE0DE7091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3" y="1318976"/>
            <a:ext cx="3716740" cy="3668353"/>
          </a:xfrm>
          <a:prstGeom prst="rect">
            <a:avLst/>
          </a:prstGeom>
        </p:spPr>
      </p:pic>
      <p:pic>
        <p:nvPicPr>
          <p:cNvPr id="19" name="Picture 18" descr="A graph of a spray program&#10;&#10;Description automatically generated">
            <a:extLst>
              <a:ext uri="{FF2B5EF4-FFF2-40B4-BE49-F238E27FC236}">
                <a16:creationId xmlns:a16="http://schemas.microsoft.com/office/drawing/2014/main" id="{A9846EAA-934F-5F2A-71D7-55ADB5D10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80" y="1318976"/>
            <a:ext cx="3611829" cy="3668352"/>
          </a:xfrm>
          <a:prstGeom prst="rect">
            <a:avLst/>
          </a:prstGeom>
        </p:spPr>
      </p:pic>
      <p:pic>
        <p:nvPicPr>
          <p:cNvPr id="21" name="Picture 2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FBF6F8C-4E09-F73E-E31F-AD6E10A30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88" y="1318976"/>
            <a:ext cx="3833224" cy="36683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0199E86-F0A2-C89D-5699-F9BBD9D2D4A0}"/>
              </a:ext>
            </a:extLst>
          </p:cNvPr>
          <p:cNvSpPr/>
          <p:nvPr/>
        </p:nvSpPr>
        <p:spPr>
          <a:xfrm>
            <a:off x="1852959" y="3103303"/>
            <a:ext cx="1020869" cy="1709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C0429C-BE1B-1095-341C-0D92CE8020D6}"/>
              </a:ext>
            </a:extLst>
          </p:cNvPr>
          <p:cNvSpPr txBox="1"/>
          <p:nvPr/>
        </p:nvSpPr>
        <p:spPr>
          <a:xfrm>
            <a:off x="420716" y="1318976"/>
            <a:ext cx="219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63F4F4-B017-4748-938A-FCFFCDBD0F0C}"/>
              </a:ext>
            </a:extLst>
          </p:cNvPr>
          <p:cNvSpPr txBox="1"/>
          <p:nvPr/>
        </p:nvSpPr>
        <p:spPr>
          <a:xfrm>
            <a:off x="4354070" y="1318976"/>
            <a:ext cx="219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96318-DFCE-61E5-AEF0-31AA075600DA}"/>
              </a:ext>
            </a:extLst>
          </p:cNvPr>
          <p:cNvSpPr txBox="1"/>
          <p:nvPr/>
        </p:nvSpPr>
        <p:spPr>
          <a:xfrm>
            <a:off x="8105397" y="1318976"/>
            <a:ext cx="219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26" name="Picture 8" descr="Red Tick Icon Vector Symbol Checkmark Stock Vector (Royalty Free)  1384873091 | Shutterstock">
            <a:extLst>
              <a:ext uri="{FF2B5EF4-FFF2-40B4-BE49-F238E27FC236}">
                <a16:creationId xmlns:a16="http://schemas.microsoft.com/office/drawing/2014/main" id="{E074B4B2-4808-3604-F056-EBDAC99D7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8982" r="13172" b="18100"/>
          <a:stretch/>
        </p:blipFill>
        <p:spPr bwMode="auto">
          <a:xfrm>
            <a:off x="2081781" y="2404618"/>
            <a:ext cx="563223" cy="60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D590C4-41F8-41A9-983C-A4DAEF59463A}"/>
              </a:ext>
            </a:extLst>
          </p:cNvPr>
          <p:cNvSpPr txBox="1">
            <a:spLocks/>
          </p:cNvSpPr>
          <p:nvPr/>
        </p:nvSpPr>
        <p:spPr>
          <a:xfrm>
            <a:off x="965199" y="53736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Biofungicide</a:t>
            </a:r>
            <a:r>
              <a:rPr lang="en-US" sz="3200" b="1" dirty="0"/>
              <a:t> efficacy assay against Rhizoctonia large patch_ onsite trial at the </a:t>
            </a:r>
            <a:r>
              <a:rPr lang="en-US" sz="3200" b="1" dirty="0" err="1"/>
              <a:t>Rivermont</a:t>
            </a:r>
            <a:r>
              <a:rPr lang="en-US" sz="3200" b="1" dirty="0"/>
              <a:t> Golf Club</a:t>
            </a:r>
            <a:endParaRPr lang="en-US" sz="3200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AAD6BD-B679-4653-9592-132EB86BE474}"/>
              </a:ext>
            </a:extLst>
          </p:cNvPr>
          <p:cNvSpPr/>
          <p:nvPr/>
        </p:nvSpPr>
        <p:spPr>
          <a:xfrm>
            <a:off x="7246551" y="5713697"/>
            <a:ext cx="4952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Collaborator: Mark Hoban_ </a:t>
            </a:r>
            <a:r>
              <a:rPr lang="en-US" b="1" dirty="0" err="1"/>
              <a:t>Rivermont</a:t>
            </a:r>
            <a:r>
              <a:rPr lang="en-US" b="1" dirty="0"/>
              <a:t> Golf Club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68365-EFC0-BC85-5B3D-033CB9A386F7}"/>
              </a:ext>
            </a:extLst>
          </p:cNvPr>
          <p:cNvSpPr txBox="1"/>
          <p:nvPr/>
        </p:nvSpPr>
        <p:spPr>
          <a:xfrm>
            <a:off x="720670" y="5102069"/>
            <a:ext cx="332254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F8766D"/>
                </a:highlight>
              </a:rPr>
              <a:t>T1:</a:t>
            </a:r>
            <a:r>
              <a:rPr lang="en-US" sz="1400" dirty="0">
                <a:highlight>
                  <a:srgbClr val="F8766D"/>
                </a:highlight>
              </a:rPr>
              <a:t> non-treated control (NTC)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008000"/>
                </a:highlight>
              </a:rPr>
              <a:t>T2</a:t>
            </a:r>
            <a:r>
              <a:rPr lang="en-US" sz="1400" b="1" i="1" dirty="0">
                <a:highlight>
                  <a:srgbClr val="008000"/>
                </a:highlight>
              </a:rPr>
              <a:t>:</a:t>
            </a:r>
            <a:r>
              <a:rPr lang="en-US" sz="1400" i="1" dirty="0">
                <a:highlight>
                  <a:srgbClr val="008000"/>
                </a:highlight>
              </a:rPr>
              <a:t> </a:t>
            </a:r>
            <a:r>
              <a:rPr lang="fr-FR" sz="1400" i="1" dirty="0">
                <a:highlight>
                  <a:srgbClr val="008000"/>
                </a:highlight>
              </a:rPr>
              <a:t>B. subtilis</a:t>
            </a:r>
            <a:r>
              <a:rPr lang="en-US" sz="1400" dirty="0">
                <a:highlight>
                  <a:srgbClr val="008000"/>
                </a:highlight>
              </a:rPr>
              <a:t> QST713 (</a:t>
            </a:r>
            <a:r>
              <a:rPr lang="en-US" sz="1400" i="1" dirty="0">
                <a:highlight>
                  <a:srgbClr val="008000"/>
                </a:highlight>
              </a:rPr>
              <a:t>Bs</a:t>
            </a:r>
            <a:r>
              <a:rPr lang="en-US" sz="1400" dirty="0">
                <a:highlight>
                  <a:srgbClr val="008000"/>
                </a:highlight>
              </a:rPr>
              <a:t>)@7 days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highlight>
                  <a:srgbClr val="00B6EB"/>
                </a:highlight>
              </a:rPr>
              <a:t>T5:</a:t>
            </a:r>
            <a:r>
              <a:rPr lang="en-US" sz="1400" dirty="0">
                <a:highlight>
                  <a:srgbClr val="00B6EB"/>
                </a:highlight>
              </a:rPr>
              <a:t> 75% </a:t>
            </a:r>
            <a:r>
              <a:rPr lang="fr-FR" sz="1400" i="1" dirty="0">
                <a:highlight>
                  <a:srgbClr val="00B6EB"/>
                </a:highlight>
              </a:rPr>
              <a:t>Bs</a:t>
            </a:r>
            <a:r>
              <a:rPr lang="en-US" sz="1400" dirty="0">
                <a:highlight>
                  <a:srgbClr val="00B6EB"/>
                </a:highlight>
              </a:rPr>
              <a:t> + 25% prop@28 days</a:t>
            </a:r>
            <a:endParaRPr lang="en-US" sz="1400" dirty="0">
              <a:highlight>
                <a:srgbClr val="FB61D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8376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65A1F3-0D90-7779-8EBA-41CE320683B9}"/>
              </a:ext>
            </a:extLst>
          </p:cNvPr>
          <p:cNvSpPr/>
          <p:nvPr/>
        </p:nvSpPr>
        <p:spPr>
          <a:xfrm>
            <a:off x="484374" y="213584"/>
            <a:ext cx="11150066" cy="798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</a:rPr>
              <a:t>Take Home Message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C4A77-A3FE-4183-55E3-C242FFB05012}"/>
              </a:ext>
            </a:extLst>
          </p:cNvPr>
          <p:cNvSpPr txBox="1"/>
          <p:nvPr/>
        </p:nvSpPr>
        <p:spPr>
          <a:xfrm>
            <a:off x="283005" y="1126955"/>
            <a:ext cx="1103011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200" dirty="0"/>
              <a:t>Use of </a:t>
            </a:r>
            <a:r>
              <a:rPr lang="en-US" sz="2200" dirty="0" err="1"/>
              <a:t>biofungicides</a:t>
            </a:r>
            <a:r>
              <a:rPr lang="en-US" sz="2200" dirty="0"/>
              <a:t> in rotation and/or tank mixed with synthetic fungicides holds promise =&gt; Integrated disease management strategies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200" dirty="0" err="1"/>
              <a:t>Biofungicides</a:t>
            </a:r>
            <a:r>
              <a:rPr lang="en-US" sz="2200" dirty="0"/>
              <a:t> could be equally efficacious as standalone synthetic fungicides or even outcompeted fungicides (propiconazole)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2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2200" b="1" dirty="0"/>
              <a:t>Rhizoctonia large patch: </a:t>
            </a:r>
            <a:r>
              <a:rPr lang="en-US" sz="2200" dirty="0"/>
              <a:t>Tank mix of </a:t>
            </a:r>
            <a:r>
              <a:rPr lang="en-US" sz="2200" i="1" dirty="0"/>
              <a:t>B. subtilis </a:t>
            </a:r>
            <a:r>
              <a:rPr lang="en-US" sz="2200" dirty="0"/>
              <a:t>QST713 and propiconazole in rotation with </a:t>
            </a:r>
            <a:r>
              <a:rPr lang="en-US" sz="2200" dirty="0" err="1"/>
              <a:t>biofungicide</a:t>
            </a:r>
            <a:r>
              <a:rPr lang="en-US" sz="2200" dirty="0"/>
              <a:t> </a:t>
            </a:r>
            <a:r>
              <a:rPr lang="en-US" sz="2200" i="1" dirty="0"/>
              <a:t>B. subtilis </a:t>
            </a:r>
            <a:r>
              <a:rPr lang="en-US" sz="2200" dirty="0"/>
              <a:t>QST713 every 14 days is recommended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200" dirty="0"/>
              <a:t>Suppress the disease severity by 75 and 51% in growth chamber and field experiments, respectively.</a:t>
            </a:r>
          </a:p>
          <a:p>
            <a:endParaRPr lang="en-US" sz="22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2200" b="1" dirty="0"/>
              <a:t>Dollar Spot</a:t>
            </a:r>
            <a:r>
              <a:rPr lang="en-US" sz="2200" dirty="0"/>
              <a:t>: </a:t>
            </a:r>
            <a:r>
              <a:rPr lang="en-US" sz="2200" i="1" dirty="0"/>
              <a:t>B. subtilis </a:t>
            </a:r>
            <a:r>
              <a:rPr lang="en-US" sz="2200" dirty="0"/>
              <a:t>QST713 every 7 days is considered the most effective program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200" dirty="0"/>
              <a:t>Suppress the disease severity by 34 and 75% in growth chamber and field experiments, respectively. </a:t>
            </a:r>
          </a:p>
          <a:p>
            <a:endParaRPr lang="en-US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134F7-7C17-7F21-653A-3709CF382C32}"/>
              </a:ext>
            </a:extLst>
          </p:cNvPr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1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B8507-988D-A949-9B6B-DC283CE8D4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" y="5949061"/>
            <a:ext cx="3552829" cy="1167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65DAE-BDFD-D376-4D09-C0A393CD3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417" y="5386339"/>
            <a:ext cx="3105583" cy="1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06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1403</Words>
  <Application>Microsoft Office PowerPoint</Application>
  <PresentationFormat>Widescreen</PresentationFormat>
  <Paragraphs>131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Bikash Ghimire</dc:creator>
  <cp:lastModifiedBy>Allison Jackson</cp:lastModifiedBy>
  <cp:revision>11</cp:revision>
  <dcterms:created xsi:type="dcterms:W3CDTF">2023-11-08T20:37:03Z</dcterms:created>
  <dcterms:modified xsi:type="dcterms:W3CDTF">2023-11-12T19:31:54Z</dcterms:modified>
</cp:coreProperties>
</file>